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r>
            <a:rPr lang="en-GB" dirty="0"/>
            <a:t>Economy</a:t>
          </a:r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Society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r>
            <a:rPr lang="en-GB" dirty="0"/>
            <a:t>Environment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r>
            <a:rPr lang="en-GB" dirty="0"/>
            <a:t>Profit</a:t>
          </a:r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People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r>
            <a:rPr lang="en-GB" dirty="0"/>
            <a:t>Planet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/>
            <a:t>Finance: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/>
            <a:t>Income</a:t>
          </a:r>
        </a:p>
        <a:p>
          <a:pPr algn="l">
            <a:lnSpc>
              <a:spcPct val="90000"/>
            </a:lnSpc>
            <a:spcAft>
              <a:spcPts val="600"/>
            </a:spcAft>
          </a:pPr>
          <a:r>
            <a:rPr lang="en-GB" dirty="0"/>
            <a:t>Outgoings</a:t>
          </a:r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Community </a:t>
          </a:r>
        </a:p>
        <a:p>
          <a:r>
            <a:rPr lang="en-GB" dirty="0"/>
            <a:t>People</a:t>
          </a:r>
        </a:p>
        <a:p>
          <a:r>
            <a:rPr lang="en-GB" dirty="0"/>
            <a:t>Relationships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Resources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 “Stuff”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en-GB" dirty="0"/>
            <a:t>Liabilities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LinFactNeighborX="374" custLinFactNeighborY="311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en-GB" dirty="0"/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endParaRPr lang="en-GB" dirty="0"/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A leaking roof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LinFactNeighborX="374" custLinFactNeighborY="-156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/>
            <a:t>A temporary repair.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/>
            <a:t>A fund-raising Campaign</a:t>
          </a:r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endParaRPr lang="en-GB" dirty="0"/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A leaking roof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LinFactNeighborX="374" custLinFactNeighborY="-156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2400" b="0" dirty="0"/>
            <a:t>A temporary repair.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GB" sz="2400" b="0" dirty="0"/>
            <a:t>A fund-raising Campaign</a:t>
          </a:r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Volunteers</a:t>
          </a:r>
        </a:p>
        <a:p>
          <a:r>
            <a:rPr lang="en-GB" dirty="0"/>
            <a:t>A local builder</a:t>
          </a:r>
        </a:p>
        <a:p>
          <a:r>
            <a:rPr lang="en-GB" dirty="0"/>
            <a:t>Someone to write fund-raising applications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A leaking roof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ScaleX="105267" custLinFactNeighborX="374" custLinFactNeighborY="-156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en-GB" dirty="0"/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Need more members or volunteers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endParaRPr lang="en-GB" dirty="0"/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LinFactNeighborX="374" custLinFactNeighborY="-156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en-GB" dirty="0"/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Need more members or volunteers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Need a venue to meet in.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Need crockery, urns, etc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LinFactNeighborX="374" custLinFactNeighborY="-156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6B8D8C-8E82-4B67-8D13-D8330186F16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11C55461-18A4-4F53-90ED-4B514610681A}">
      <dgm:prSet phldrT="[Text]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/>
            <a:t>Hire a local hall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en-GB" dirty="0"/>
            <a:t>Buy paper plates, etc</a:t>
          </a:r>
        </a:p>
      </dgm:t>
    </dgm:pt>
    <dgm:pt modelId="{0CF54CFF-67FA-4D2E-9CF2-B01FCF5B1378}" type="parTrans" cxnId="{BA2AC144-D713-4D3C-BBAE-FF07F439C170}">
      <dgm:prSet/>
      <dgm:spPr/>
      <dgm:t>
        <a:bodyPr/>
        <a:lstStyle/>
        <a:p>
          <a:endParaRPr lang="en-GB"/>
        </a:p>
      </dgm:t>
    </dgm:pt>
    <dgm:pt modelId="{3F2D8599-976C-48C5-BEAB-9515E483F235}" type="sibTrans" cxnId="{BA2AC144-D713-4D3C-BBAE-FF07F439C170}">
      <dgm:prSet/>
      <dgm:spPr/>
      <dgm:t>
        <a:bodyPr/>
        <a:lstStyle/>
        <a:p>
          <a:endParaRPr lang="en-GB"/>
        </a:p>
      </dgm:t>
    </dgm:pt>
    <dgm:pt modelId="{0E2D3F3C-2780-4BEF-B56C-14214B0153BB}">
      <dgm:prSet phldrT="[Text]"/>
      <dgm:spPr/>
      <dgm:t>
        <a:bodyPr/>
        <a:lstStyle/>
        <a:p>
          <a:r>
            <a:rPr lang="en-GB" dirty="0"/>
            <a:t>Need more members or volunteers</a:t>
          </a:r>
        </a:p>
      </dgm:t>
    </dgm:pt>
    <dgm:pt modelId="{8BDC39B9-DCBC-40E9-8828-619AAB7E860A}" type="parTrans" cxnId="{997622D9-C4AD-458E-BD4E-024CD4368968}">
      <dgm:prSet/>
      <dgm:spPr/>
      <dgm:t>
        <a:bodyPr/>
        <a:lstStyle/>
        <a:p>
          <a:endParaRPr lang="en-GB"/>
        </a:p>
      </dgm:t>
    </dgm:pt>
    <dgm:pt modelId="{681AF281-8F06-41A2-88F2-E196C9F53A86}" type="sibTrans" cxnId="{997622D9-C4AD-458E-BD4E-024CD4368968}">
      <dgm:prSet/>
      <dgm:spPr/>
      <dgm:t>
        <a:bodyPr/>
        <a:lstStyle/>
        <a:p>
          <a:endParaRPr lang="en-GB"/>
        </a:p>
      </dgm:t>
    </dgm:pt>
    <dgm:pt modelId="{10A289B9-8519-41B8-8DAA-3ACC71A8198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Need a venue to meet in.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GB" dirty="0"/>
            <a:t>Need crockery, urns, etc</a:t>
          </a:r>
        </a:p>
      </dgm:t>
    </dgm:pt>
    <dgm:pt modelId="{92A2C9BE-02DB-43D1-A0CA-4CE4ADD62B3D}" type="parTrans" cxnId="{97E095EE-BE38-48A7-B5BF-61351FBCA09C}">
      <dgm:prSet/>
      <dgm:spPr/>
      <dgm:t>
        <a:bodyPr/>
        <a:lstStyle/>
        <a:p>
          <a:endParaRPr lang="en-GB"/>
        </a:p>
      </dgm:t>
    </dgm:pt>
    <dgm:pt modelId="{43DAE994-ADBC-4D57-B846-45BC9DAFF008}" type="sibTrans" cxnId="{97E095EE-BE38-48A7-B5BF-61351FBCA09C}">
      <dgm:prSet/>
      <dgm:spPr/>
      <dgm:t>
        <a:bodyPr/>
        <a:lstStyle/>
        <a:p>
          <a:endParaRPr lang="en-GB"/>
        </a:p>
      </dgm:t>
    </dgm:pt>
    <dgm:pt modelId="{67B1437A-68AD-4B40-8AC8-FE82BDBDCBF3}" type="pres">
      <dgm:prSet presAssocID="{C26B8D8C-8E82-4B67-8D13-D8330186F161}" presName="compositeShape" presStyleCnt="0">
        <dgm:presLayoutVars>
          <dgm:chMax val="7"/>
          <dgm:dir/>
          <dgm:resizeHandles val="exact"/>
        </dgm:presLayoutVars>
      </dgm:prSet>
      <dgm:spPr/>
    </dgm:pt>
    <dgm:pt modelId="{7D97551E-2079-498D-AAE6-C981640729E8}" type="pres">
      <dgm:prSet presAssocID="{C26B8D8C-8E82-4B67-8D13-D8330186F161}" presName="wedge1" presStyleLbl="node1" presStyleIdx="0" presStyleCnt="3" custLinFactNeighborX="374" custLinFactNeighborY="-156"/>
      <dgm:spPr/>
    </dgm:pt>
    <dgm:pt modelId="{A9781B82-9992-4EEB-979D-25C211A1F846}" type="pres">
      <dgm:prSet presAssocID="{C26B8D8C-8E82-4B67-8D13-D8330186F161}" presName="dummy1a" presStyleCnt="0"/>
      <dgm:spPr/>
    </dgm:pt>
    <dgm:pt modelId="{B53C502B-B062-473B-A8AB-19E9B4DE08E7}" type="pres">
      <dgm:prSet presAssocID="{C26B8D8C-8E82-4B67-8D13-D8330186F161}" presName="dummy1b" presStyleCnt="0"/>
      <dgm:spPr/>
    </dgm:pt>
    <dgm:pt modelId="{A34774DC-C5E1-4417-8883-186385A043CE}" type="pres">
      <dgm:prSet presAssocID="{C26B8D8C-8E82-4B67-8D13-D8330186F16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1976EE1-5C71-4065-B2E5-568195F8E303}" type="pres">
      <dgm:prSet presAssocID="{C26B8D8C-8E82-4B67-8D13-D8330186F161}" presName="wedge2" presStyleLbl="node1" presStyleIdx="1" presStyleCnt="3"/>
      <dgm:spPr/>
    </dgm:pt>
    <dgm:pt modelId="{303568CB-8F3A-4BEE-A8B2-A1D2A678BE07}" type="pres">
      <dgm:prSet presAssocID="{C26B8D8C-8E82-4B67-8D13-D8330186F161}" presName="dummy2a" presStyleCnt="0"/>
      <dgm:spPr/>
    </dgm:pt>
    <dgm:pt modelId="{437366F4-7722-4D77-A557-B4131CB723EA}" type="pres">
      <dgm:prSet presAssocID="{C26B8D8C-8E82-4B67-8D13-D8330186F161}" presName="dummy2b" presStyleCnt="0"/>
      <dgm:spPr/>
    </dgm:pt>
    <dgm:pt modelId="{3FD634CB-3ABA-4747-8E74-799C77D768CF}" type="pres">
      <dgm:prSet presAssocID="{C26B8D8C-8E82-4B67-8D13-D8330186F16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154B16D-864A-4D4F-BBE1-33F3FAC4E92C}" type="pres">
      <dgm:prSet presAssocID="{C26B8D8C-8E82-4B67-8D13-D8330186F161}" presName="wedge3" presStyleLbl="node1" presStyleIdx="2" presStyleCnt="3" custScaleX="103612"/>
      <dgm:spPr/>
    </dgm:pt>
    <dgm:pt modelId="{100D153C-14F4-4A91-90C8-7EE667DBFB42}" type="pres">
      <dgm:prSet presAssocID="{C26B8D8C-8E82-4B67-8D13-D8330186F161}" presName="dummy3a" presStyleCnt="0"/>
      <dgm:spPr/>
    </dgm:pt>
    <dgm:pt modelId="{77B60AB0-741D-4846-BE4E-A15E8C6569BA}" type="pres">
      <dgm:prSet presAssocID="{C26B8D8C-8E82-4B67-8D13-D8330186F161}" presName="dummy3b" presStyleCnt="0"/>
      <dgm:spPr/>
    </dgm:pt>
    <dgm:pt modelId="{20455D0C-A775-469A-932D-FDE216FA108A}" type="pres">
      <dgm:prSet presAssocID="{C26B8D8C-8E82-4B67-8D13-D8330186F16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B8D54013-AA8C-4FCF-8F85-59E1612A97A7}" type="pres">
      <dgm:prSet presAssocID="{3F2D8599-976C-48C5-BEAB-9515E483F235}" presName="arrowWedge1" presStyleLbl="fgSibTrans2D1" presStyleIdx="0" presStyleCnt="3"/>
      <dgm:spPr/>
    </dgm:pt>
    <dgm:pt modelId="{DA9FE790-1825-4D73-9512-C20F31527F10}" type="pres">
      <dgm:prSet presAssocID="{681AF281-8F06-41A2-88F2-E196C9F53A86}" presName="arrowWedge2" presStyleLbl="fgSibTrans2D1" presStyleIdx="1" presStyleCnt="3"/>
      <dgm:spPr/>
    </dgm:pt>
    <dgm:pt modelId="{FAD5B490-0023-464E-80DA-EA9CC09CE791}" type="pres">
      <dgm:prSet presAssocID="{43DAE994-ADBC-4D57-B846-45BC9DAFF008}" presName="arrowWedge3" presStyleLbl="fgSibTrans2D1" presStyleIdx="2" presStyleCnt="3"/>
      <dgm:spPr/>
    </dgm:pt>
  </dgm:ptLst>
  <dgm:cxnLst>
    <dgm:cxn modelId="{9476E462-B3E9-42B1-B9C7-121BF975AE28}" type="presOf" srcId="{10A289B9-8519-41B8-8DAA-3ACC71A8198F}" destId="{20455D0C-A775-469A-932D-FDE216FA108A}" srcOrd="1" destOrd="0" presId="urn:microsoft.com/office/officeart/2005/8/layout/cycle8"/>
    <dgm:cxn modelId="{BA2AC144-D713-4D3C-BBAE-FF07F439C170}" srcId="{C26B8D8C-8E82-4B67-8D13-D8330186F161}" destId="{11C55461-18A4-4F53-90ED-4B514610681A}" srcOrd="0" destOrd="0" parTransId="{0CF54CFF-67FA-4D2E-9CF2-B01FCF5B1378}" sibTransId="{3F2D8599-976C-48C5-BEAB-9515E483F235}"/>
    <dgm:cxn modelId="{E9BF1988-C169-47B3-85C3-8E5D1B074C2E}" type="presOf" srcId="{11C55461-18A4-4F53-90ED-4B514610681A}" destId="{7D97551E-2079-498D-AAE6-C981640729E8}" srcOrd="0" destOrd="0" presId="urn:microsoft.com/office/officeart/2005/8/layout/cycle8"/>
    <dgm:cxn modelId="{D34E52A4-2F5D-4934-BFC2-77F815B27E24}" type="presOf" srcId="{11C55461-18A4-4F53-90ED-4B514610681A}" destId="{A34774DC-C5E1-4417-8883-186385A043CE}" srcOrd="1" destOrd="0" presId="urn:microsoft.com/office/officeart/2005/8/layout/cycle8"/>
    <dgm:cxn modelId="{997622D9-C4AD-458E-BD4E-024CD4368968}" srcId="{C26B8D8C-8E82-4B67-8D13-D8330186F161}" destId="{0E2D3F3C-2780-4BEF-B56C-14214B0153BB}" srcOrd="1" destOrd="0" parTransId="{8BDC39B9-DCBC-40E9-8828-619AAB7E860A}" sibTransId="{681AF281-8F06-41A2-88F2-E196C9F53A86}"/>
    <dgm:cxn modelId="{5655DDDF-D2F2-48B8-890D-3BE79DCBDC89}" type="presOf" srcId="{0E2D3F3C-2780-4BEF-B56C-14214B0153BB}" destId="{41976EE1-5C71-4065-B2E5-568195F8E303}" srcOrd="0" destOrd="0" presId="urn:microsoft.com/office/officeart/2005/8/layout/cycle8"/>
    <dgm:cxn modelId="{A7EF3DE2-861D-422E-ADD7-2ED1F416C66A}" type="presOf" srcId="{10A289B9-8519-41B8-8DAA-3ACC71A8198F}" destId="{0154B16D-864A-4D4F-BBE1-33F3FAC4E92C}" srcOrd="0" destOrd="0" presId="urn:microsoft.com/office/officeart/2005/8/layout/cycle8"/>
    <dgm:cxn modelId="{B33C37E5-CC66-418F-856B-7B639360F3B1}" type="presOf" srcId="{C26B8D8C-8E82-4B67-8D13-D8330186F161}" destId="{67B1437A-68AD-4B40-8AC8-FE82BDBDCBF3}" srcOrd="0" destOrd="0" presId="urn:microsoft.com/office/officeart/2005/8/layout/cycle8"/>
    <dgm:cxn modelId="{EF988DEE-C45F-4E89-AB5F-339842AF7634}" type="presOf" srcId="{0E2D3F3C-2780-4BEF-B56C-14214B0153BB}" destId="{3FD634CB-3ABA-4747-8E74-799C77D768CF}" srcOrd="1" destOrd="0" presId="urn:microsoft.com/office/officeart/2005/8/layout/cycle8"/>
    <dgm:cxn modelId="{97E095EE-BE38-48A7-B5BF-61351FBCA09C}" srcId="{C26B8D8C-8E82-4B67-8D13-D8330186F161}" destId="{10A289B9-8519-41B8-8DAA-3ACC71A8198F}" srcOrd="2" destOrd="0" parTransId="{92A2C9BE-02DB-43D1-A0CA-4CE4ADD62B3D}" sibTransId="{43DAE994-ADBC-4D57-B846-45BC9DAFF008}"/>
    <dgm:cxn modelId="{9C43CA8B-3DF6-4691-A5F4-4AD6489FF6A3}" type="presParOf" srcId="{67B1437A-68AD-4B40-8AC8-FE82BDBDCBF3}" destId="{7D97551E-2079-498D-AAE6-C981640729E8}" srcOrd="0" destOrd="0" presId="urn:microsoft.com/office/officeart/2005/8/layout/cycle8"/>
    <dgm:cxn modelId="{E5889543-0A31-486F-B9AC-39B2B033DD85}" type="presParOf" srcId="{67B1437A-68AD-4B40-8AC8-FE82BDBDCBF3}" destId="{A9781B82-9992-4EEB-979D-25C211A1F846}" srcOrd="1" destOrd="0" presId="urn:microsoft.com/office/officeart/2005/8/layout/cycle8"/>
    <dgm:cxn modelId="{834F2861-0C25-4B56-B8CD-DD99EC8D28DE}" type="presParOf" srcId="{67B1437A-68AD-4B40-8AC8-FE82BDBDCBF3}" destId="{B53C502B-B062-473B-A8AB-19E9B4DE08E7}" srcOrd="2" destOrd="0" presId="urn:microsoft.com/office/officeart/2005/8/layout/cycle8"/>
    <dgm:cxn modelId="{873471D1-3AC0-4392-BEC6-ED39F0E8ABCC}" type="presParOf" srcId="{67B1437A-68AD-4B40-8AC8-FE82BDBDCBF3}" destId="{A34774DC-C5E1-4417-8883-186385A043CE}" srcOrd="3" destOrd="0" presId="urn:microsoft.com/office/officeart/2005/8/layout/cycle8"/>
    <dgm:cxn modelId="{FFFEA423-1E13-431D-BFD3-9759C574E6E1}" type="presParOf" srcId="{67B1437A-68AD-4B40-8AC8-FE82BDBDCBF3}" destId="{41976EE1-5C71-4065-B2E5-568195F8E303}" srcOrd="4" destOrd="0" presId="urn:microsoft.com/office/officeart/2005/8/layout/cycle8"/>
    <dgm:cxn modelId="{6878E65E-EB09-432E-A79B-CEAED536B15A}" type="presParOf" srcId="{67B1437A-68AD-4B40-8AC8-FE82BDBDCBF3}" destId="{303568CB-8F3A-4BEE-A8B2-A1D2A678BE07}" srcOrd="5" destOrd="0" presId="urn:microsoft.com/office/officeart/2005/8/layout/cycle8"/>
    <dgm:cxn modelId="{12EC1459-706F-4DF6-A4E2-3DBF6E842504}" type="presParOf" srcId="{67B1437A-68AD-4B40-8AC8-FE82BDBDCBF3}" destId="{437366F4-7722-4D77-A557-B4131CB723EA}" srcOrd="6" destOrd="0" presId="urn:microsoft.com/office/officeart/2005/8/layout/cycle8"/>
    <dgm:cxn modelId="{F1121E19-DFE1-47A6-91E3-41702A918F9D}" type="presParOf" srcId="{67B1437A-68AD-4B40-8AC8-FE82BDBDCBF3}" destId="{3FD634CB-3ABA-4747-8E74-799C77D768CF}" srcOrd="7" destOrd="0" presId="urn:microsoft.com/office/officeart/2005/8/layout/cycle8"/>
    <dgm:cxn modelId="{DD1222C0-76D1-4E2A-9966-B18FE770EF72}" type="presParOf" srcId="{67B1437A-68AD-4B40-8AC8-FE82BDBDCBF3}" destId="{0154B16D-864A-4D4F-BBE1-33F3FAC4E92C}" srcOrd="8" destOrd="0" presId="urn:microsoft.com/office/officeart/2005/8/layout/cycle8"/>
    <dgm:cxn modelId="{43F1BE01-2292-4344-BBBD-13039E3E10A0}" type="presParOf" srcId="{67B1437A-68AD-4B40-8AC8-FE82BDBDCBF3}" destId="{100D153C-14F4-4A91-90C8-7EE667DBFB42}" srcOrd="9" destOrd="0" presId="urn:microsoft.com/office/officeart/2005/8/layout/cycle8"/>
    <dgm:cxn modelId="{FCE7CA20-799B-436A-A987-BF75C98E23AA}" type="presParOf" srcId="{67B1437A-68AD-4B40-8AC8-FE82BDBDCBF3}" destId="{77B60AB0-741D-4846-BE4E-A15E8C6569BA}" srcOrd="10" destOrd="0" presId="urn:microsoft.com/office/officeart/2005/8/layout/cycle8"/>
    <dgm:cxn modelId="{D05FB7AB-36CC-47EA-A925-F5B2AA0B3A80}" type="presParOf" srcId="{67B1437A-68AD-4B40-8AC8-FE82BDBDCBF3}" destId="{20455D0C-A775-469A-932D-FDE216FA108A}" srcOrd="11" destOrd="0" presId="urn:microsoft.com/office/officeart/2005/8/layout/cycle8"/>
    <dgm:cxn modelId="{EC52D5CF-2E17-4C89-BE73-36DA4FD49D22}" type="presParOf" srcId="{67B1437A-68AD-4B40-8AC8-FE82BDBDCBF3}" destId="{B8D54013-AA8C-4FCF-8F85-59E1612A97A7}" srcOrd="12" destOrd="0" presId="urn:microsoft.com/office/officeart/2005/8/layout/cycle8"/>
    <dgm:cxn modelId="{9F95D2B9-DD38-443C-9BF9-1ADF1D0C509E}" type="presParOf" srcId="{67B1437A-68AD-4B40-8AC8-FE82BDBDCBF3}" destId="{DA9FE790-1825-4D73-9512-C20F31527F10}" srcOrd="13" destOrd="0" presId="urn:microsoft.com/office/officeart/2005/8/layout/cycle8"/>
    <dgm:cxn modelId="{8099652D-BA7B-41DD-BAF8-5354B91B11F4}" type="presParOf" srcId="{67B1437A-68AD-4B40-8AC8-FE82BDBDCBF3}" destId="{FAD5B490-0023-464E-80DA-EA9CC09CE79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03575" y="445769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Economy</a:t>
          </a:r>
        </a:p>
      </dsp:txBody>
      <dsp:txXfrm>
        <a:off x="6039612" y="1666494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Society</a:t>
          </a:r>
        </a:p>
      </dsp:txBody>
      <dsp:txXfrm>
        <a:off x="425653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Environment</a:t>
          </a:r>
        </a:p>
      </dsp:txBody>
      <dsp:txXfrm>
        <a:off x="3433571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47434" y="89153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03575" y="445769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Profit</a:t>
          </a:r>
        </a:p>
      </dsp:txBody>
      <dsp:txXfrm>
        <a:off x="6039612" y="1666494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People</a:t>
          </a:r>
        </a:p>
      </dsp:txBody>
      <dsp:txXfrm>
        <a:off x="425653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Planet</a:t>
          </a:r>
        </a:p>
      </dsp:txBody>
      <dsp:txXfrm>
        <a:off x="3433571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47434" y="89153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25120" y="463685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700" kern="1200" dirty="0"/>
            <a:t>Finance:</a:t>
          </a:r>
        </a:p>
        <a:p>
          <a:pPr marL="0" lvl="0" indent="0" algn="l" defTabSz="12001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700" kern="1200" dirty="0"/>
            <a:t>Income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700" kern="1200" dirty="0"/>
            <a:t>Outgoings</a:t>
          </a:r>
        </a:p>
      </dsp:txBody>
      <dsp:txXfrm>
        <a:off x="6061157" y="1684409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Community 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People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Relationships</a:t>
          </a:r>
        </a:p>
      </dsp:txBody>
      <dsp:txXfrm>
        <a:off x="425653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700" kern="1200" dirty="0"/>
            <a:t>Resources</a:t>
          </a:r>
        </a:p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700" kern="1200" dirty="0"/>
            <a:t> “Stuff”</a:t>
          </a:r>
        </a:p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en-GB" sz="2700" kern="1200" dirty="0"/>
            <a:t>Liabilities</a:t>
          </a:r>
        </a:p>
      </dsp:txBody>
      <dsp:txXfrm>
        <a:off x="3433571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68979" y="107069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25120" y="436783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l" defTabSz="1511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3400" kern="1200" dirty="0"/>
        </a:p>
      </dsp:txBody>
      <dsp:txXfrm>
        <a:off x="6061157" y="1657507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400" kern="1200" dirty="0"/>
        </a:p>
      </dsp:txBody>
      <dsp:txXfrm>
        <a:off x="425653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3400" kern="1200" dirty="0"/>
            <a:t>A leaking roof</a:t>
          </a:r>
        </a:p>
      </dsp:txBody>
      <dsp:txXfrm>
        <a:off x="3433571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68979" y="80167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25120" y="436783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300" kern="1200" dirty="0"/>
            <a:t>A temporary repair.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300" kern="1200" dirty="0"/>
            <a:t>A fund-raising Campaign</a:t>
          </a:r>
        </a:p>
      </dsp:txBody>
      <dsp:txXfrm>
        <a:off x="6061157" y="1657507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300" kern="1200" dirty="0"/>
        </a:p>
      </dsp:txBody>
      <dsp:txXfrm>
        <a:off x="425653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300" kern="1200" dirty="0"/>
            <a:t>A leaking roof</a:t>
          </a:r>
        </a:p>
      </dsp:txBody>
      <dsp:txXfrm>
        <a:off x="3433571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68979" y="80167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2797557" y="436783"/>
          <a:ext cx="6064137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0" kern="1200" dirty="0"/>
            <a:t>A temporary repair.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400" b="0" kern="1200" dirty="0"/>
            <a:t>A fund-raising Campaign</a:t>
          </a:r>
        </a:p>
      </dsp:txBody>
      <dsp:txXfrm>
        <a:off x="5993502" y="1657507"/>
        <a:ext cx="2165763" cy="1714500"/>
      </dsp:txXfrm>
    </dsp:sp>
    <dsp:sp modelId="{41976EE1-5C71-4065-B2E5-568195F8E303}">
      <dsp:nvSpPr>
        <dsp:cNvPr id="0" name=""/>
        <dsp:cNvSpPr/>
      </dsp:nvSpPr>
      <dsp:spPr>
        <a:xfrm>
          <a:off x="2809077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Volunteers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 local builder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Someone to write fund-raising applications</a:t>
          </a:r>
        </a:p>
      </dsp:txBody>
      <dsp:txXfrm>
        <a:off x="4180677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690434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100" kern="1200" dirty="0"/>
            <a:t>A leaking roof</a:t>
          </a:r>
        </a:p>
      </dsp:txBody>
      <dsp:txXfrm>
        <a:off x="3357717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592127" y="80167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452461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333342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25120" y="436783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1466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3300" kern="1200" dirty="0"/>
        </a:p>
      </dsp:txBody>
      <dsp:txXfrm>
        <a:off x="6061157" y="1657507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Need more members or volunteers</a:t>
          </a:r>
        </a:p>
      </dsp:txBody>
      <dsp:txXfrm>
        <a:off x="425653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3300" kern="1200" dirty="0"/>
        </a:p>
      </dsp:txBody>
      <dsp:txXfrm>
        <a:off x="3433571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68979" y="80167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25120" y="436783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en-GB" sz="2000" kern="1200" dirty="0"/>
        </a:p>
      </dsp:txBody>
      <dsp:txXfrm>
        <a:off x="6061157" y="1657507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884932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Need more members or volunteers</a:t>
          </a:r>
        </a:p>
      </dsp:txBody>
      <dsp:txXfrm>
        <a:off x="4256532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66288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000" kern="1200" dirty="0"/>
            <a:t>Need a venue to meet in.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000" kern="1200" dirty="0"/>
            <a:t>Need crockery, urns, etc</a:t>
          </a:r>
        </a:p>
      </dsp:txBody>
      <dsp:txXfrm>
        <a:off x="3433572" y="1666494"/>
        <a:ext cx="2057400" cy="1714500"/>
      </dsp:txXfrm>
    </dsp:sp>
    <dsp:sp modelId="{B8D54013-AA8C-4FCF-8F85-59E1612A97A7}">
      <dsp:nvSpPr>
        <dsp:cNvPr id="0" name=""/>
        <dsp:cNvSpPr/>
      </dsp:nvSpPr>
      <dsp:spPr>
        <a:xfrm>
          <a:off x="2668979" y="80167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2831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09197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551E-2079-498D-AAE6-C981640729E8}">
      <dsp:nvSpPr>
        <dsp:cNvPr id="0" name=""/>
        <dsp:cNvSpPr/>
      </dsp:nvSpPr>
      <dsp:spPr>
        <a:xfrm>
          <a:off x="3077139" y="436783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100" kern="1200" dirty="0"/>
            <a:t>Hire a local hall</a:t>
          </a:r>
        </a:p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100" kern="1200" dirty="0"/>
            <a:t>Buy paper plates, etc</a:t>
          </a:r>
        </a:p>
      </dsp:txBody>
      <dsp:txXfrm>
        <a:off x="6113176" y="1657507"/>
        <a:ext cx="2057400" cy="1714500"/>
      </dsp:txXfrm>
    </dsp:sp>
    <dsp:sp modelId="{41976EE1-5C71-4065-B2E5-568195F8E303}">
      <dsp:nvSpPr>
        <dsp:cNvPr id="0" name=""/>
        <dsp:cNvSpPr/>
      </dsp:nvSpPr>
      <dsp:spPr>
        <a:xfrm>
          <a:off x="2936951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Need more members or volunteers</a:t>
          </a:r>
        </a:p>
      </dsp:txBody>
      <dsp:txXfrm>
        <a:off x="4308551" y="4389120"/>
        <a:ext cx="3086100" cy="1508760"/>
      </dsp:txXfrm>
    </dsp:sp>
    <dsp:sp modelId="{0154B16D-864A-4D4F-BBE1-33F3FAC4E92C}">
      <dsp:nvSpPr>
        <dsp:cNvPr id="0" name=""/>
        <dsp:cNvSpPr/>
      </dsp:nvSpPr>
      <dsp:spPr>
        <a:xfrm>
          <a:off x="2714269" y="445769"/>
          <a:ext cx="5968797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100" kern="1200" dirty="0"/>
            <a:t>Need a venue to meet in.</a:t>
          </a:r>
        </a:p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GB" sz="2100" kern="1200" dirty="0"/>
            <a:t>Need crockery, urns, etc</a:t>
          </a:r>
        </a:p>
      </dsp:txBody>
      <dsp:txXfrm>
        <a:off x="3405654" y="1666494"/>
        <a:ext cx="2131713" cy="1714500"/>
      </dsp:txXfrm>
    </dsp:sp>
    <dsp:sp modelId="{B8D54013-AA8C-4FCF-8F85-59E1612A97A7}">
      <dsp:nvSpPr>
        <dsp:cNvPr id="0" name=""/>
        <dsp:cNvSpPr/>
      </dsp:nvSpPr>
      <dsp:spPr>
        <a:xfrm>
          <a:off x="2720999" y="80167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FE790-1825-4D73-9512-C20F31527F10}">
      <dsp:nvSpPr>
        <dsp:cNvPr id="0" name=""/>
        <dsp:cNvSpPr/>
      </dsp:nvSpPr>
      <dsp:spPr>
        <a:xfrm>
          <a:off x="2580335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5B490-0023-464E-80DA-EA9CC09CE791}">
      <dsp:nvSpPr>
        <dsp:cNvPr id="0" name=""/>
        <dsp:cNvSpPr/>
      </dsp:nvSpPr>
      <dsp:spPr>
        <a:xfrm>
          <a:off x="2460566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26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2565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88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6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4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6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7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2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27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3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4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30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4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D3CFFD-C1AC-439D-9A54-99D88F85690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844B-6329-4C32-ADEE-888BD46A3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39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E63527-2D1D-AE65-4EA8-2CCD3733BC54}"/>
              </a:ext>
            </a:extLst>
          </p:cNvPr>
          <p:cNvSpPr txBox="1"/>
          <p:nvPr/>
        </p:nvSpPr>
        <p:spPr>
          <a:xfrm>
            <a:off x="1183341" y="799397"/>
            <a:ext cx="1219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FFFF00"/>
                </a:solidFill>
              </a:rPr>
              <a:t>towards</a:t>
            </a:r>
            <a:br>
              <a:rPr lang="en-GB" sz="6600" b="1" dirty="0">
                <a:solidFill>
                  <a:srgbClr val="FFFF00"/>
                </a:solidFill>
              </a:rPr>
            </a:br>
            <a:r>
              <a:rPr lang="en-GB" sz="6600" b="1" dirty="0">
                <a:solidFill>
                  <a:srgbClr val="FFFF00"/>
                </a:solidFill>
              </a:rPr>
              <a:t>a Sustainable Heritage Organisation…</a:t>
            </a:r>
            <a:endParaRPr lang="en-GB" sz="6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28434-4DE2-A1B7-F08C-258D77AB88A6}"/>
              </a:ext>
            </a:extLst>
          </p:cNvPr>
          <p:cNvSpPr txBox="1"/>
          <p:nvPr/>
        </p:nvSpPr>
        <p:spPr>
          <a:xfrm>
            <a:off x="2761129" y="5355975"/>
            <a:ext cx="90364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1" dirty="0">
                <a:solidFill>
                  <a:srgbClr val="FFFF00"/>
                </a:solidFill>
                <a:effectLst/>
                <a:latin typeface="Söhne"/>
              </a:rPr>
              <a:t>"People will forget what you said, people will forget what you did, but people will never forget how you made them feel.“</a:t>
            </a:r>
          </a:p>
          <a:p>
            <a:pPr algn="r"/>
            <a:r>
              <a:rPr lang="en-GB" sz="2800" b="0" i="0" dirty="0">
                <a:solidFill>
                  <a:srgbClr val="FFFF00"/>
                </a:solidFill>
                <a:effectLst/>
                <a:latin typeface="Söhne"/>
              </a:rPr>
              <a:t>   Maya Angelou</a:t>
            </a:r>
            <a:endParaRPr lang="en-GB" b="0" i="0" dirty="0">
              <a:solidFill>
                <a:srgbClr val="FFFF00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240105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48BC-8CC5-1A3A-37DA-E5EF4B40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Human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B814A-DBE9-0D8A-18D0-A168235D9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Employees, staff</a:t>
            </a:r>
          </a:p>
          <a:p>
            <a:r>
              <a:rPr lang="en-GB" sz="3600" dirty="0">
                <a:solidFill>
                  <a:srgbClr val="FFFF00"/>
                </a:solidFill>
              </a:rPr>
              <a:t>The volunteer team</a:t>
            </a:r>
          </a:p>
          <a:p>
            <a:r>
              <a:rPr lang="en-GB" sz="3600" dirty="0">
                <a:solidFill>
                  <a:srgbClr val="FFFF00"/>
                </a:solidFill>
              </a:rPr>
              <a:t>Members of your organisation</a:t>
            </a:r>
          </a:p>
          <a:p>
            <a:r>
              <a:rPr lang="en-GB" sz="3600" dirty="0">
                <a:solidFill>
                  <a:srgbClr val="FFFF00"/>
                </a:solidFill>
              </a:rPr>
              <a:t>Local Contacts, businesses</a:t>
            </a:r>
          </a:p>
          <a:p>
            <a:r>
              <a:rPr lang="en-GB" sz="3600" dirty="0">
                <a:solidFill>
                  <a:srgbClr val="FFFF00"/>
                </a:solidFill>
              </a:rPr>
              <a:t>Networking, creating relationships in the local community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6DD0A3-6012-DC48-846C-3A67F5370778}"/>
              </a:ext>
            </a:extLst>
          </p:cNvPr>
          <p:cNvGrpSpPr/>
          <p:nvPr/>
        </p:nvGrpSpPr>
        <p:grpSpPr>
          <a:xfrm>
            <a:off x="6514652" y="-2521772"/>
            <a:ext cx="5760720" cy="5760720"/>
            <a:chOff x="2884931" y="651509"/>
            <a:chExt cx="5760720" cy="5760720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38614158-1619-87B3-6837-5B7C852CD5FF}"/>
                </a:ext>
              </a:extLst>
            </p:cNvPr>
            <p:cNvSpPr/>
            <p:nvPr/>
          </p:nvSpPr>
          <p:spPr>
            <a:xfrm>
              <a:off x="2884931" y="651509"/>
              <a:ext cx="5760720" cy="5760720"/>
            </a:xfrm>
            <a:prstGeom prst="pie">
              <a:avLst>
                <a:gd name="adj1" fmla="val 1800000"/>
                <a:gd name="adj2" fmla="val 90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rtial Circle 4">
              <a:extLst>
                <a:ext uri="{FF2B5EF4-FFF2-40B4-BE49-F238E27FC236}">
                  <a16:creationId xmlns:a16="http://schemas.microsoft.com/office/drawing/2014/main" id="{05E1A0B7-670F-D385-8D3F-886D2C15E84E}"/>
                </a:ext>
              </a:extLst>
            </p:cNvPr>
            <p:cNvSpPr txBox="1"/>
            <p:nvPr/>
          </p:nvSpPr>
          <p:spPr>
            <a:xfrm>
              <a:off x="4256531" y="4389120"/>
              <a:ext cx="3086100" cy="1508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/>
                <a:t>Community 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/>
                <a:t>People</a:t>
              </a:r>
            </a:p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/>
                <a:t>Relationships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6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1421982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These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are all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inter-linked –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for example….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34905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10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1421982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These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are all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inter-linked –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for example….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031905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15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1421982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These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are all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inter-linked –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for example….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781607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84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2632217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Another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example….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93726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4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2632217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Another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example….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13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2632217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Another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example….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412848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458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1DF0B-9686-DA9D-8DD4-95765926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Current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58909-C26D-B496-7457-0A70556E2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21223"/>
            <a:ext cx="8946541" cy="4684059"/>
          </a:xfrm>
        </p:spPr>
        <p:txBody>
          <a:bodyPr>
            <a:normAutofit fontScale="92500" lnSpcReduction="10000"/>
          </a:bodyPr>
          <a:lstStyle/>
          <a:p>
            <a:r>
              <a:rPr lang="en-GB" sz="3500" b="1" dirty="0">
                <a:solidFill>
                  <a:srgbClr val="FFFF00"/>
                </a:solidFill>
              </a:rPr>
              <a:t>Museum Sector:</a:t>
            </a:r>
          </a:p>
          <a:p>
            <a:pPr lvl="1"/>
            <a:r>
              <a:rPr lang="en-GB" sz="3000" dirty="0">
                <a:solidFill>
                  <a:srgbClr val="FFFF00"/>
                </a:solidFill>
              </a:rPr>
              <a:t>Energy costs</a:t>
            </a:r>
          </a:p>
          <a:p>
            <a:pPr lvl="1"/>
            <a:r>
              <a:rPr lang="en-GB" sz="3000" dirty="0">
                <a:solidFill>
                  <a:srgbClr val="FFFF00"/>
                </a:solidFill>
              </a:rPr>
              <a:t>Reduced funding</a:t>
            </a:r>
          </a:p>
          <a:p>
            <a:pPr lvl="1"/>
            <a:r>
              <a:rPr lang="en-GB" sz="3000" dirty="0">
                <a:solidFill>
                  <a:srgbClr val="FFFF00"/>
                </a:solidFill>
              </a:rPr>
              <a:t>Shortage of people</a:t>
            </a:r>
          </a:p>
          <a:p>
            <a:pPr lvl="1"/>
            <a:endParaRPr lang="en-GB" sz="2400" dirty="0">
              <a:solidFill>
                <a:srgbClr val="FFFF00"/>
              </a:solidFill>
            </a:endParaRPr>
          </a:p>
          <a:p>
            <a:pPr lvl="4"/>
            <a:r>
              <a:rPr lang="en-GB" sz="3500" b="1" dirty="0">
                <a:solidFill>
                  <a:srgbClr val="FFFF00"/>
                </a:solidFill>
              </a:rPr>
              <a:t>Heritage Organisations</a:t>
            </a:r>
          </a:p>
          <a:p>
            <a:pPr lvl="5"/>
            <a:r>
              <a:rPr lang="en-GB" sz="3000" dirty="0">
                <a:solidFill>
                  <a:srgbClr val="FFFF00"/>
                </a:solidFill>
              </a:rPr>
              <a:t>Post-covid hesitancy</a:t>
            </a:r>
          </a:p>
          <a:p>
            <a:pPr lvl="5"/>
            <a:r>
              <a:rPr lang="en-GB" sz="3000" dirty="0">
                <a:solidFill>
                  <a:srgbClr val="FFFF00"/>
                </a:solidFill>
              </a:rPr>
              <a:t>Lack of vision</a:t>
            </a:r>
          </a:p>
          <a:p>
            <a:pPr lvl="5"/>
            <a:r>
              <a:rPr lang="en-GB" sz="3000" dirty="0">
                <a:solidFill>
                  <a:srgbClr val="FFFF00"/>
                </a:solidFill>
              </a:rPr>
              <a:t>Shortage of people</a:t>
            </a:r>
          </a:p>
        </p:txBody>
      </p:sp>
    </p:spTree>
    <p:extLst>
      <p:ext uri="{BB962C8B-B14F-4D97-AF65-F5344CB8AC3E}">
        <p14:creationId xmlns:p14="http://schemas.microsoft.com/office/powerpoint/2010/main" val="8232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3C26E-0ED8-4930-B81D-75917AC0B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99" y="992636"/>
            <a:ext cx="9977065" cy="99508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800" i="1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"The greatest asset of any organisation is its people.“</a:t>
            </a:r>
          </a:p>
          <a:p>
            <a:pPr marL="0" indent="0" algn="r">
              <a:buNone/>
            </a:pPr>
            <a:r>
              <a:rPr lang="en-GB" sz="280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Jorge Paulo Lemann</a:t>
            </a:r>
            <a:endParaRPr lang="en-GB" sz="2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265DF-077C-BE7B-F9C9-BAD8B0CE5887}"/>
              </a:ext>
            </a:extLst>
          </p:cNvPr>
          <p:cNvSpPr txBox="1"/>
          <p:nvPr/>
        </p:nvSpPr>
        <p:spPr>
          <a:xfrm>
            <a:off x="578223" y="1066800"/>
            <a:ext cx="1103555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FF00"/>
                </a:solidFill>
              </a:rPr>
              <a:t>Some examples…..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A museum invited all the local B&amp;B’s to an open event, so they could tell their clients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A heritage organisation took on a surveying project so that its members could do something together</a:t>
            </a:r>
          </a:p>
          <a:p>
            <a:pPr marL="1028700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00"/>
                </a:solidFill>
              </a:rPr>
              <a:t>One of the committee members opened her garden to the local community for a day</a:t>
            </a:r>
          </a:p>
        </p:txBody>
      </p:sp>
    </p:spTree>
    <p:extLst>
      <p:ext uri="{BB962C8B-B14F-4D97-AF65-F5344CB8AC3E}">
        <p14:creationId xmlns:p14="http://schemas.microsoft.com/office/powerpoint/2010/main" val="25273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8177-5BB7-352A-C5B4-898D5E17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118" y="1098176"/>
            <a:ext cx="9404723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What can you do to retain the people in your organisation?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1F9EDB-90EE-B469-FD07-19516ACF0D7B}"/>
              </a:ext>
            </a:extLst>
          </p:cNvPr>
          <p:cNvSpPr txBox="1">
            <a:spLocks/>
          </p:cNvSpPr>
          <p:nvPr/>
        </p:nvSpPr>
        <p:spPr>
          <a:xfrm>
            <a:off x="1137118" y="3195917"/>
            <a:ext cx="9404723" cy="3339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Say thank you, regularly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Run events just for them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Keep them informed and involved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00"/>
                </a:solidFill>
              </a:rPr>
              <a:t>Share your dilemmas and organisational concerns with them – make them part of the solution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6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9E10-87B1-82B3-79CF-76CED69A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88278"/>
            <a:ext cx="9404723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What does sustainability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A95F9-2CA0-3EA4-6EAA-84752A2F1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There are two strands:</a:t>
            </a:r>
          </a:p>
          <a:p>
            <a:pPr marL="1325880" lvl="3" indent="-285750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FFFF00"/>
                </a:solidFill>
              </a:rPr>
              <a:t>To sustain</a:t>
            </a:r>
            <a:endParaRPr lang="en-GB" sz="3200" i="0" dirty="0">
              <a:solidFill>
                <a:srgbClr val="FFFF00"/>
              </a:solidFill>
            </a:endParaRPr>
          </a:p>
          <a:p>
            <a:pPr marL="1325880" lvl="3" indent="-285750">
              <a:buFont typeface="Arial" panose="020B0604020202020204" pitchFamily="34" charset="0"/>
              <a:buChar char="•"/>
            </a:pPr>
            <a:r>
              <a:rPr lang="en-GB" sz="3200" b="1" i="0" dirty="0">
                <a:solidFill>
                  <a:srgbClr val="FFFF00"/>
                </a:solidFill>
              </a:rPr>
              <a:t>Sustainability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01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27F2-A201-A964-5AD8-0EDA2F4A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28CEB-CC2C-9658-6100-3411B4A53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28" y="2907012"/>
            <a:ext cx="10289848" cy="41954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solidFill>
                  <a:srgbClr val="FFFF00"/>
                </a:solidFill>
              </a:rPr>
              <a:t>Hold Open Days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solidFill>
                  <a:srgbClr val="FFFF00"/>
                </a:solidFill>
              </a:rPr>
              <a:t>Write a regular piece for the local community newsletter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solidFill>
                  <a:srgbClr val="FFFF00"/>
                </a:solidFill>
              </a:rPr>
              <a:t>Carry out the actions on the previous slide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solidFill>
                  <a:srgbClr val="FFFF00"/>
                </a:solidFill>
              </a:rPr>
              <a:t>Regular social media posts, </a:t>
            </a:r>
            <a:r>
              <a:rPr lang="en-GB" sz="2800" dirty="0" err="1">
                <a:solidFill>
                  <a:srgbClr val="FFFF00"/>
                </a:solidFill>
              </a:rPr>
              <a:t>eg</a:t>
            </a:r>
            <a:r>
              <a:rPr lang="en-GB" sz="2800" dirty="0">
                <a:solidFill>
                  <a:srgbClr val="FFFF00"/>
                </a:solidFill>
              </a:rPr>
              <a:t> Facebook, Twitter. If you don’t know how to do this, find someone who does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2800" dirty="0">
                <a:solidFill>
                  <a:srgbClr val="FFFF00"/>
                </a:solidFill>
              </a:rPr>
              <a:t>etc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140BC-933A-9EDF-EB00-553E16D26A33}"/>
              </a:ext>
            </a:extLst>
          </p:cNvPr>
          <p:cNvSpPr txBox="1"/>
          <p:nvPr/>
        </p:nvSpPr>
        <p:spPr>
          <a:xfrm>
            <a:off x="860611" y="344322"/>
            <a:ext cx="88123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200" dirty="0">
                <a:solidFill>
                  <a:srgbClr val="FFFF00"/>
                </a:solidFill>
              </a:rPr>
              <a:t>What can you do to bring new people into your organisation, </a:t>
            </a:r>
            <a:r>
              <a:rPr lang="en-GB" sz="4200" dirty="0" err="1">
                <a:solidFill>
                  <a:srgbClr val="FFFF00"/>
                </a:solidFill>
              </a:rPr>
              <a:t>ie</a:t>
            </a:r>
            <a:r>
              <a:rPr lang="en-GB" sz="4200" dirty="0">
                <a:solidFill>
                  <a:srgbClr val="FFFF00"/>
                </a:solidFill>
              </a:rPr>
              <a:t> recruitment?</a:t>
            </a:r>
          </a:p>
        </p:txBody>
      </p:sp>
    </p:spTree>
    <p:extLst>
      <p:ext uri="{BB962C8B-B14F-4D97-AF65-F5344CB8AC3E}">
        <p14:creationId xmlns:p14="http://schemas.microsoft.com/office/powerpoint/2010/main" val="194922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2D4F-9A52-B08F-B054-F949BB0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Now, over to you…</a:t>
            </a:r>
          </a:p>
        </p:txBody>
      </p:sp>
      <p:pic>
        <p:nvPicPr>
          <p:cNvPr id="5" name="Content Placeholder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8883A3B1-92A1-2CB6-A6FB-705048601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9754" y="966509"/>
            <a:ext cx="2294245" cy="4924981"/>
          </a:xfrm>
        </p:spPr>
      </p:pic>
    </p:spTree>
    <p:extLst>
      <p:ext uri="{BB962C8B-B14F-4D97-AF65-F5344CB8AC3E}">
        <p14:creationId xmlns:p14="http://schemas.microsoft.com/office/powerpoint/2010/main" val="20249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8513-982D-B3A7-6EC5-C85CA8A8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To sustain….</a:t>
            </a:r>
            <a:br>
              <a:rPr lang="en-GB" dirty="0">
                <a:solidFill>
                  <a:srgbClr val="FFFF00"/>
                </a:solidFill>
              </a:rPr>
            </a:br>
            <a:br>
              <a:rPr lang="en-GB" dirty="0">
                <a:solidFill>
                  <a:srgbClr val="FFFF00"/>
                </a:solidFill>
              </a:rPr>
            </a:b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79C3-E5AC-3388-8D99-4EB8F184F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615" y="1500350"/>
            <a:ext cx="10006274" cy="4210168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is to </a:t>
            </a:r>
            <a:r>
              <a:rPr lang="en-GB" sz="3200" i="0" dirty="0">
                <a:solidFill>
                  <a:srgbClr val="FFFF00"/>
                </a:solidFill>
              </a:rPr>
              <a:t>maintain, support or endure. </a:t>
            </a:r>
          </a:p>
          <a:p>
            <a:r>
              <a:rPr lang="en-GB" sz="3200" i="0" dirty="0">
                <a:solidFill>
                  <a:srgbClr val="FFFF00"/>
                </a:solidFill>
              </a:rPr>
              <a:t>So, </a:t>
            </a:r>
            <a:r>
              <a:rPr lang="en-GB" sz="3200" b="0" i="0" dirty="0">
                <a:solidFill>
                  <a:srgbClr val="FFFF00"/>
                </a:solidFill>
                <a:effectLst/>
              </a:rPr>
              <a:t>sustainability is “the ability to continue and thrive over a long period of time”. </a:t>
            </a:r>
          </a:p>
          <a:p>
            <a:r>
              <a:rPr lang="en-GB" sz="3200" i="1" dirty="0">
                <a:solidFill>
                  <a:srgbClr val="FFFF00"/>
                </a:solidFill>
              </a:rPr>
              <a:t>Is that what we all want?</a:t>
            </a:r>
          </a:p>
          <a:p>
            <a:r>
              <a:rPr lang="en-GB" sz="3200" dirty="0">
                <a:solidFill>
                  <a:srgbClr val="FFFF00"/>
                </a:solidFill>
              </a:rPr>
              <a:t>But….. organisations go up and down. That’s OK</a:t>
            </a:r>
          </a:p>
          <a:p>
            <a:endParaRPr lang="en-GB" sz="3200" dirty="0">
              <a:solidFill>
                <a:srgbClr val="FFFF00"/>
              </a:solidFill>
            </a:endParaRPr>
          </a:p>
          <a:p>
            <a:r>
              <a:rPr lang="en-GB" sz="3200" dirty="0">
                <a:solidFill>
                  <a:srgbClr val="FFFF00"/>
                </a:solidFill>
              </a:rPr>
              <a:t>Some organisations close down altogether. Maybe that’s OK too.</a:t>
            </a:r>
          </a:p>
        </p:txBody>
      </p:sp>
      <p:pic>
        <p:nvPicPr>
          <p:cNvPr id="7" name="Graphic 6" descr="Coffin with solid fill">
            <a:extLst>
              <a:ext uri="{FF2B5EF4-FFF2-40B4-BE49-F238E27FC236}">
                <a16:creationId xmlns:a16="http://schemas.microsoft.com/office/drawing/2014/main" id="{D1293841-02A1-E383-A29D-BC6CCB1B5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177" y="5004753"/>
            <a:ext cx="914400" cy="914400"/>
          </a:xfrm>
          <a:prstGeom prst="rect">
            <a:avLst/>
          </a:prstGeom>
        </p:spPr>
      </p:pic>
      <p:pic>
        <p:nvPicPr>
          <p:cNvPr id="9" name="Graphic 8" descr="Upstairs with solid fill">
            <a:extLst>
              <a:ext uri="{FF2B5EF4-FFF2-40B4-BE49-F238E27FC236}">
                <a16:creationId xmlns:a16="http://schemas.microsoft.com/office/drawing/2014/main" id="{251A1AC8-832E-366B-7E12-9E7EB594F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6434" y="3787588"/>
            <a:ext cx="914400" cy="914400"/>
          </a:xfrm>
          <a:prstGeom prst="rect">
            <a:avLst/>
          </a:prstGeom>
        </p:spPr>
      </p:pic>
      <p:pic>
        <p:nvPicPr>
          <p:cNvPr id="10" name="Graphic 9" descr="Upstairs with solid fill">
            <a:extLst>
              <a:ext uri="{FF2B5EF4-FFF2-40B4-BE49-F238E27FC236}">
                <a16:creationId xmlns:a16="http://schemas.microsoft.com/office/drawing/2014/main" id="{CBD00CB0-0B48-29C9-7C84-F735257D0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9815232" y="37875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536C3-77DD-3DCD-D942-72230B26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Sustainability</a:t>
            </a:r>
            <a:r>
              <a:rPr lang="en-GB" dirty="0">
                <a:solidFill>
                  <a:srgbClr val="FFFF00"/>
                </a:solidFill>
              </a:rPr>
              <a:t> 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56206-9E8B-AC19-5066-62F2B36F7D16}"/>
              </a:ext>
            </a:extLst>
          </p:cNvPr>
          <p:cNvSpPr txBox="1"/>
          <p:nvPr/>
        </p:nvSpPr>
        <p:spPr>
          <a:xfrm>
            <a:off x="1070665" y="1853248"/>
            <a:ext cx="1037598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FFFF00"/>
                </a:solidFill>
              </a:rPr>
              <a:t>a newly created concept that arose in the 1980’s</a:t>
            </a:r>
          </a:p>
          <a:p>
            <a:pPr marL="11430" indent="-285750"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FFFF00"/>
                </a:solidFill>
              </a:rPr>
              <a:t>as a reaction to ineffectual development, particularly in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solidFill>
                  <a:srgbClr val="FFFF00"/>
                </a:solidFill>
              </a:rPr>
              <a:t>      </a:t>
            </a:r>
            <a:r>
              <a:rPr lang="en-GB" sz="2800" i="0" dirty="0">
                <a:solidFill>
                  <a:srgbClr val="FFFF00"/>
                </a:solidFill>
              </a:rPr>
              <a:t>developing countries. </a:t>
            </a:r>
          </a:p>
          <a:p>
            <a:pPr marL="1143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i="0" dirty="0">
                <a:solidFill>
                  <a:srgbClr val="FFFF00"/>
                </a:solidFill>
              </a:rPr>
              <a:t>It was famously defined in the UN’s report of 1983 “</a:t>
            </a:r>
            <a:r>
              <a:rPr lang="en-GB" sz="2800" b="1" i="1" dirty="0">
                <a:solidFill>
                  <a:srgbClr val="FFFF00"/>
                </a:solidFill>
              </a:rPr>
              <a:t>Our 	Common Future”, </a:t>
            </a:r>
            <a:r>
              <a:rPr lang="en-GB" sz="2800" dirty="0">
                <a:solidFill>
                  <a:srgbClr val="FFFF00"/>
                </a:solidFill>
              </a:rPr>
              <a:t>the </a:t>
            </a:r>
            <a:r>
              <a:rPr lang="en-GB" sz="2800" dirty="0" err="1">
                <a:solidFill>
                  <a:srgbClr val="FFFF00"/>
                </a:solidFill>
              </a:rPr>
              <a:t>Bruntland</a:t>
            </a:r>
            <a:r>
              <a:rPr lang="en-GB" sz="2800" dirty="0">
                <a:solidFill>
                  <a:srgbClr val="FFFF00"/>
                </a:solidFill>
              </a:rPr>
              <a:t> Report</a:t>
            </a:r>
            <a:r>
              <a:rPr lang="en-GB" sz="2800" i="0" dirty="0">
                <a:solidFill>
                  <a:srgbClr val="FFFF00"/>
                </a:solidFill>
              </a:rPr>
              <a:t>:</a:t>
            </a:r>
          </a:p>
          <a:p>
            <a:pPr marL="182880" lvl="1">
              <a:spcAft>
                <a:spcPts val="1200"/>
              </a:spcAft>
            </a:pPr>
            <a:r>
              <a:rPr lang="en-GB" sz="2800" u="none" strike="noStrike" baseline="0" dirty="0">
                <a:solidFill>
                  <a:srgbClr val="FFFF00"/>
                </a:solidFill>
              </a:rPr>
              <a:t>“development that meets the needs of the present without compromising the ability of future generations to meet their own needs.”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2500974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Three Components of Sustainability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876252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608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2500974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Three P’s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64099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20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11F7-05E1-0582-5DF3-57FF5DA2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984" y="1421982"/>
            <a:ext cx="4142232" cy="1400530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Three Components of a Sustainable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Heritage 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FF00"/>
                </a:solidFill>
              </a:rPr>
              <a:t>Organisation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B2A8F0-8CC6-1E6C-1994-0FB175CA2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34467"/>
              </p:ext>
            </p:extLst>
          </p:nvPr>
        </p:nvGraphicFramePr>
        <p:xfrm>
          <a:off x="-1586484" y="0"/>
          <a:ext cx="115305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491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791BC-021B-AD03-8899-CC590A9A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689" y="768885"/>
            <a:ext cx="7888323" cy="1400530"/>
          </a:xfrm>
        </p:spPr>
        <p:txBody>
          <a:bodyPr/>
          <a:lstStyle/>
          <a:p>
            <a:r>
              <a:rPr lang="en-GB" dirty="0"/>
              <a:t>The physical world your organisation is responsible for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E28B89-C0BC-0DBB-AEB0-F77D73AD7865}"/>
              </a:ext>
            </a:extLst>
          </p:cNvPr>
          <p:cNvGrpSpPr/>
          <p:nvPr/>
        </p:nvGrpSpPr>
        <p:grpSpPr>
          <a:xfrm>
            <a:off x="400723" y="91440"/>
            <a:ext cx="5760720" cy="5760720"/>
            <a:chOff x="2766288" y="445769"/>
            <a:chExt cx="5760720" cy="5760720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3FA80D7E-3D08-C3F9-0A23-078F14C09990}"/>
                </a:ext>
              </a:extLst>
            </p:cNvPr>
            <p:cNvSpPr/>
            <p:nvPr/>
          </p:nvSpPr>
          <p:spPr>
            <a:xfrm>
              <a:off x="2766288" y="445769"/>
              <a:ext cx="5760720" cy="5760720"/>
            </a:xfrm>
            <a:prstGeom prst="pie">
              <a:avLst>
                <a:gd name="adj1" fmla="val 9000000"/>
                <a:gd name="adj2" fmla="val 162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6F06F2E3-B118-78E9-D4D0-0C65F6A7DBA9}"/>
                </a:ext>
              </a:extLst>
            </p:cNvPr>
            <p:cNvSpPr txBox="1"/>
            <p:nvPr/>
          </p:nvSpPr>
          <p:spPr>
            <a:xfrm>
              <a:off x="3433571" y="1666494"/>
              <a:ext cx="2057400" cy="171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700" kern="1200" dirty="0"/>
                <a:t>Resources liabilities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B7471-51D9-8631-F2D6-10CB2747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050" y="2601845"/>
            <a:ext cx="8153245" cy="348727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Buildings</a:t>
            </a:r>
          </a:p>
          <a:p>
            <a:r>
              <a:rPr lang="en-GB" sz="2800" dirty="0">
                <a:solidFill>
                  <a:srgbClr val="FFFF00"/>
                </a:solidFill>
              </a:rPr>
              <a:t>Your “stuff”, </a:t>
            </a:r>
            <a:r>
              <a:rPr lang="en-GB" sz="2800" dirty="0" err="1">
                <a:solidFill>
                  <a:srgbClr val="FFFF00"/>
                </a:solidFill>
              </a:rPr>
              <a:t>ie</a:t>
            </a:r>
            <a:r>
              <a:rPr lang="en-GB" sz="2800" dirty="0">
                <a:solidFill>
                  <a:srgbClr val="FFFF00"/>
                </a:solidFill>
              </a:rPr>
              <a:t> your resources, equipment, heritage objects, tools, etc</a:t>
            </a:r>
          </a:p>
          <a:p>
            <a:r>
              <a:rPr lang="en-GB" sz="2800" dirty="0">
                <a:solidFill>
                  <a:srgbClr val="FFFF00"/>
                </a:solidFill>
              </a:rPr>
              <a:t>Energy needs </a:t>
            </a:r>
          </a:p>
          <a:p>
            <a:r>
              <a:rPr lang="en-GB" sz="2800" dirty="0">
                <a:solidFill>
                  <a:srgbClr val="FFFF00"/>
                </a:solidFill>
              </a:rPr>
              <a:t>Both ongoing and new acquisitions</a:t>
            </a:r>
          </a:p>
        </p:txBody>
      </p:sp>
    </p:spTree>
    <p:extLst>
      <p:ext uri="{BB962C8B-B14F-4D97-AF65-F5344CB8AC3E}">
        <p14:creationId xmlns:p14="http://schemas.microsoft.com/office/powerpoint/2010/main" val="78027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184D-3F9E-6F59-EFCF-C2466C31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0683-49FD-7473-AE83-D2B2B2E1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01" y="1524000"/>
            <a:ext cx="10407370" cy="5080119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What are your income streams? </a:t>
            </a:r>
          </a:p>
          <a:p>
            <a:pPr lvl="1"/>
            <a:r>
              <a:rPr lang="en-GB" sz="2600" dirty="0">
                <a:solidFill>
                  <a:srgbClr val="FFFF00"/>
                </a:solidFill>
              </a:rPr>
              <a:t>New sources of regular income</a:t>
            </a:r>
          </a:p>
          <a:p>
            <a:pPr lvl="1"/>
            <a:r>
              <a:rPr lang="en-GB" sz="2600" dirty="0">
                <a:solidFill>
                  <a:srgbClr val="FFFF00"/>
                </a:solidFill>
              </a:rPr>
              <a:t>New grants</a:t>
            </a:r>
          </a:p>
          <a:p>
            <a:pPr lvl="1"/>
            <a:endParaRPr lang="en-GB" sz="26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</a:rPr>
              <a:t>What are your outgoings?</a:t>
            </a:r>
          </a:p>
          <a:p>
            <a:pPr lvl="1"/>
            <a:r>
              <a:rPr lang="en-GB" sz="2600" dirty="0">
                <a:solidFill>
                  <a:srgbClr val="FFFF00"/>
                </a:solidFill>
              </a:rPr>
              <a:t>Energy costs – gas, electricity, etc</a:t>
            </a:r>
          </a:p>
          <a:p>
            <a:pPr lvl="1"/>
            <a:r>
              <a:rPr lang="en-GB" sz="2600" dirty="0">
                <a:solidFill>
                  <a:srgbClr val="FFFF00"/>
                </a:solidFill>
              </a:rPr>
              <a:t>Related to buildings, </a:t>
            </a:r>
            <a:r>
              <a:rPr lang="en-GB" sz="2600" dirty="0" err="1">
                <a:solidFill>
                  <a:srgbClr val="FFFF00"/>
                </a:solidFill>
              </a:rPr>
              <a:t>ie</a:t>
            </a:r>
            <a:r>
              <a:rPr lang="en-GB" sz="2600" dirty="0">
                <a:solidFill>
                  <a:srgbClr val="FFFF00"/>
                </a:solidFill>
              </a:rPr>
              <a:t> council tax, repairs, mortgages, etc</a:t>
            </a:r>
          </a:p>
          <a:p>
            <a:pPr lvl="1"/>
            <a:r>
              <a:rPr lang="en-GB" sz="2600" dirty="0">
                <a:solidFill>
                  <a:srgbClr val="FFFF00"/>
                </a:solidFill>
              </a:rPr>
              <a:t>Staff costs – salaries, on-costs</a:t>
            </a:r>
          </a:p>
          <a:p>
            <a:pPr lvl="1"/>
            <a:endParaRPr lang="en-GB" sz="2600" dirty="0">
              <a:solidFill>
                <a:srgbClr val="FFFF00"/>
              </a:solidFill>
            </a:endParaRPr>
          </a:p>
          <a:p>
            <a:r>
              <a:rPr lang="en-GB" sz="2800" dirty="0">
                <a:solidFill>
                  <a:srgbClr val="FFFF00"/>
                </a:solidFill>
              </a:rPr>
              <a:t>What’s your business plan or economic model?</a:t>
            </a:r>
          </a:p>
          <a:p>
            <a:pPr lvl="1"/>
            <a:endParaRPr lang="en-GB" sz="2600" dirty="0">
              <a:solidFill>
                <a:srgbClr val="FFFF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E4823A-72E4-41EA-4270-FF164D1F14B2}"/>
              </a:ext>
            </a:extLst>
          </p:cNvPr>
          <p:cNvGrpSpPr/>
          <p:nvPr/>
        </p:nvGrpSpPr>
        <p:grpSpPr>
          <a:xfrm>
            <a:off x="6200886" y="253881"/>
            <a:ext cx="5882885" cy="5760720"/>
            <a:chOff x="2976680" y="500634"/>
            <a:chExt cx="5882885" cy="5760720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8CCFBECB-BE8D-1FD5-E547-C7F5C967FAB6}"/>
                </a:ext>
              </a:extLst>
            </p:cNvPr>
            <p:cNvSpPr/>
            <p:nvPr/>
          </p:nvSpPr>
          <p:spPr>
            <a:xfrm>
              <a:off x="2976680" y="500634"/>
              <a:ext cx="5760720" cy="5760720"/>
            </a:xfrm>
            <a:prstGeom prst="pie">
              <a:avLst>
                <a:gd name="adj1" fmla="val 16200000"/>
                <a:gd name="adj2" fmla="val 180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artial Circle 4">
              <a:extLst>
                <a:ext uri="{FF2B5EF4-FFF2-40B4-BE49-F238E27FC236}">
                  <a16:creationId xmlns:a16="http://schemas.microsoft.com/office/drawing/2014/main" id="{30A7417F-AEA9-FFB6-0207-B6FFC9F2398D}"/>
                </a:ext>
              </a:extLst>
            </p:cNvPr>
            <p:cNvSpPr txBox="1"/>
            <p:nvPr/>
          </p:nvSpPr>
          <p:spPr>
            <a:xfrm>
              <a:off x="6406512" y="1663088"/>
              <a:ext cx="2453053" cy="1714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marL="0" lvl="0" indent="0" defTabSz="12001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GB" sz="2700" kern="1200" dirty="0"/>
                <a:t>Finance Income</a:t>
              </a:r>
            </a:p>
            <a:p>
              <a:pPr marL="0" lvl="0" indent="0" defTabSz="12001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GB" sz="2700" dirty="0"/>
                <a:t>O</a:t>
              </a:r>
              <a:r>
                <a:rPr lang="en-GB" sz="2700" kern="1200" dirty="0"/>
                <a:t>utgoings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582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3318</TotalTime>
  <Words>654</Words>
  <Application>Microsoft Office PowerPoint</Application>
  <PresentationFormat>Widescreen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Segoe UI</vt:lpstr>
      <vt:lpstr>Söhne</vt:lpstr>
      <vt:lpstr>Times New Roman</vt:lpstr>
      <vt:lpstr>Wingdings 3</vt:lpstr>
      <vt:lpstr>Ion</vt:lpstr>
      <vt:lpstr>PowerPoint Presentation</vt:lpstr>
      <vt:lpstr>What does sustainability mean?</vt:lpstr>
      <vt:lpstr>To sustain….  </vt:lpstr>
      <vt:lpstr>Sustainability is </vt:lpstr>
      <vt:lpstr>The Three Components of Sustainability</vt:lpstr>
      <vt:lpstr>The Three P’s</vt:lpstr>
      <vt:lpstr>The Three Components of a Sustainable Heritage  Organisation</vt:lpstr>
      <vt:lpstr>The physical world your organisation is responsible for</vt:lpstr>
      <vt:lpstr>Finance</vt:lpstr>
      <vt:lpstr>The Human Resources </vt:lpstr>
      <vt:lpstr>These  are all  inter-linked –  for example….</vt:lpstr>
      <vt:lpstr>These  are all  inter-linked –  for example….</vt:lpstr>
      <vt:lpstr>These  are all  inter-linked –  for example….</vt:lpstr>
      <vt:lpstr>Another example….</vt:lpstr>
      <vt:lpstr>Another example….</vt:lpstr>
      <vt:lpstr>Another example….</vt:lpstr>
      <vt:lpstr>Current challenges</vt:lpstr>
      <vt:lpstr>PowerPoint Presentation</vt:lpstr>
      <vt:lpstr>What can you do to retain the people in your organisation?</vt:lpstr>
      <vt:lpstr>PowerPoint Presentation</vt:lpstr>
      <vt:lpstr>Now, over to you…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Sustainable Heritage Organisation…</dc:title>
  <dc:creator>Jennifer Nicholls</dc:creator>
  <cp:lastModifiedBy>Jennifer Nicholls</cp:lastModifiedBy>
  <cp:revision>3</cp:revision>
  <dcterms:created xsi:type="dcterms:W3CDTF">2023-03-01T14:46:39Z</dcterms:created>
  <dcterms:modified xsi:type="dcterms:W3CDTF">2023-03-03T22:05:34Z</dcterms:modified>
</cp:coreProperties>
</file>