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1" r:id="rId2"/>
    <p:sldId id="256" r:id="rId3"/>
    <p:sldId id="278" r:id="rId4"/>
    <p:sldId id="277" r:id="rId5"/>
    <p:sldId id="279" r:id="rId6"/>
    <p:sldId id="282" r:id="rId7"/>
    <p:sldId id="283" r:id="rId8"/>
    <p:sldId id="284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2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4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7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55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2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3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25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8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4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6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2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3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D8B414-1061-4B5A-94B7-CC91FFAA1DFA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42B7-B983-473E-A12B-2286A40F5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84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DCBF-4F67-575B-0E25-234E250A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Where do we go from here?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6A1DD-F4E9-936D-6416-F2E869C9D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574" y="2052638"/>
            <a:ext cx="4154627" cy="4195762"/>
          </a:xfrm>
        </p:spPr>
      </p:pic>
    </p:spTree>
    <p:extLst>
      <p:ext uri="{BB962C8B-B14F-4D97-AF65-F5344CB8AC3E}">
        <p14:creationId xmlns:p14="http://schemas.microsoft.com/office/powerpoint/2010/main" val="179949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3B6C-68E2-C28D-44BD-BB66152DC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39AB-FC34-28DD-C2EE-E97285CAA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2DC7A-8760-3DD4-D173-5D7A6AFA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60" y="0"/>
            <a:ext cx="864248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0DD6A7-2180-2579-B476-ADEE796BB913}"/>
              </a:ext>
            </a:extLst>
          </p:cNvPr>
          <p:cNvSpPr txBox="1">
            <a:spLocks/>
          </p:cNvSpPr>
          <p:nvPr/>
        </p:nvSpPr>
        <p:spPr>
          <a:xfrm>
            <a:off x="197552" y="883435"/>
            <a:ext cx="8501832" cy="123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rgbClr val="FF0000"/>
                </a:solidFill>
              </a:rPr>
              <a:t>The Highlands &amp; Islands</a:t>
            </a:r>
          </a:p>
        </p:txBody>
      </p:sp>
    </p:spTree>
    <p:extLst>
      <p:ext uri="{BB962C8B-B14F-4D97-AF65-F5344CB8AC3E}">
        <p14:creationId xmlns:p14="http://schemas.microsoft.com/office/powerpoint/2010/main" val="130002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3B6C-68E2-C28D-44BD-BB66152DC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39AB-FC34-28DD-C2EE-E97285CAA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2DC7A-8760-3DD4-D173-5D7A6AFA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60" y="0"/>
            <a:ext cx="864248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2B3A74-68E9-42CC-9C30-1C8BDD97F7D1}"/>
              </a:ext>
            </a:extLst>
          </p:cNvPr>
          <p:cNvSpPr/>
          <p:nvPr/>
        </p:nvSpPr>
        <p:spPr>
          <a:xfrm>
            <a:off x="7698842" y="3768337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06E7C6-1408-791C-0628-9D28776F55B0}"/>
              </a:ext>
            </a:extLst>
          </p:cNvPr>
          <p:cNvSpPr/>
          <p:nvPr/>
        </p:nvSpPr>
        <p:spPr>
          <a:xfrm>
            <a:off x="8030717" y="4207769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3B061B-F2F9-0689-37AF-BBF66D3DFBF9}"/>
              </a:ext>
            </a:extLst>
          </p:cNvPr>
          <p:cNvSpPr/>
          <p:nvPr/>
        </p:nvSpPr>
        <p:spPr>
          <a:xfrm>
            <a:off x="7268603" y="4302437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DB1B49-BBF2-B589-237C-96621AA149AA}"/>
              </a:ext>
            </a:extLst>
          </p:cNvPr>
          <p:cNvSpPr/>
          <p:nvPr/>
        </p:nvSpPr>
        <p:spPr>
          <a:xfrm>
            <a:off x="8788409" y="376416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3542F0-6D2C-A236-1C52-EF7AF6E214A8}"/>
              </a:ext>
            </a:extLst>
          </p:cNvPr>
          <p:cNvSpPr/>
          <p:nvPr/>
        </p:nvSpPr>
        <p:spPr>
          <a:xfrm>
            <a:off x="8018020" y="412231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351E94-D8FA-A1CC-72E6-E910353DF7AF}"/>
              </a:ext>
            </a:extLst>
          </p:cNvPr>
          <p:cNvSpPr/>
          <p:nvPr/>
        </p:nvSpPr>
        <p:spPr>
          <a:xfrm>
            <a:off x="8480516" y="3791029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33099E-1667-EBDD-7FA2-4B4F8D3BF86B}"/>
              </a:ext>
            </a:extLst>
          </p:cNvPr>
          <p:cNvSpPr/>
          <p:nvPr/>
        </p:nvSpPr>
        <p:spPr>
          <a:xfrm>
            <a:off x="7716458" y="4122330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DE902B-255A-EA0B-5549-7ADA2161FC70}"/>
              </a:ext>
            </a:extLst>
          </p:cNvPr>
          <p:cNvSpPr/>
          <p:nvPr/>
        </p:nvSpPr>
        <p:spPr>
          <a:xfrm>
            <a:off x="7904116" y="3455543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8D7A51-A2B4-C8C3-2D36-5F8DF6826B37}"/>
              </a:ext>
            </a:extLst>
          </p:cNvPr>
          <p:cNvSpPr/>
          <p:nvPr/>
        </p:nvSpPr>
        <p:spPr>
          <a:xfrm>
            <a:off x="9097918" y="458930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C61522-D41A-55B2-9C97-204153D89D11}"/>
              </a:ext>
            </a:extLst>
          </p:cNvPr>
          <p:cNvSpPr/>
          <p:nvPr/>
        </p:nvSpPr>
        <p:spPr>
          <a:xfrm>
            <a:off x="7157295" y="5139761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484DAF-97F4-5586-0585-DB5778FD6AFD}"/>
              </a:ext>
            </a:extLst>
          </p:cNvPr>
          <p:cNvSpPr/>
          <p:nvPr/>
        </p:nvSpPr>
        <p:spPr>
          <a:xfrm>
            <a:off x="7991045" y="418497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05B24C-30D2-4C92-7EAA-EB9604A7104B}"/>
              </a:ext>
            </a:extLst>
          </p:cNvPr>
          <p:cNvSpPr/>
          <p:nvPr/>
        </p:nvSpPr>
        <p:spPr>
          <a:xfrm>
            <a:off x="7497697" y="391704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8A3794-F650-C18B-139F-1C2E10AB404B}"/>
              </a:ext>
            </a:extLst>
          </p:cNvPr>
          <p:cNvSpPr/>
          <p:nvPr/>
        </p:nvSpPr>
        <p:spPr>
          <a:xfrm>
            <a:off x="7720114" y="3516981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7E96AA-C9C9-1820-A835-B94359CE8913}"/>
              </a:ext>
            </a:extLst>
          </p:cNvPr>
          <p:cNvSpPr/>
          <p:nvPr/>
        </p:nvSpPr>
        <p:spPr>
          <a:xfrm>
            <a:off x="8533618" y="304933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4E26E3-8204-EF20-37C6-3646D8D34620}"/>
              </a:ext>
            </a:extLst>
          </p:cNvPr>
          <p:cNvSpPr/>
          <p:nvPr/>
        </p:nvSpPr>
        <p:spPr>
          <a:xfrm>
            <a:off x="8072947" y="365496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CF9735-61A4-E5C7-4A1F-A8F1FBC4522B}"/>
              </a:ext>
            </a:extLst>
          </p:cNvPr>
          <p:cNvSpPr/>
          <p:nvPr/>
        </p:nvSpPr>
        <p:spPr>
          <a:xfrm>
            <a:off x="8083993" y="665272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185B20-E4D3-B536-7DB4-DC25721533D1}"/>
              </a:ext>
            </a:extLst>
          </p:cNvPr>
          <p:cNvSpPr/>
          <p:nvPr/>
        </p:nvSpPr>
        <p:spPr>
          <a:xfrm>
            <a:off x="8134138" y="3832246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9BFFA8-1534-0D5F-3B8C-58469837D20E}"/>
              </a:ext>
            </a:extLst>
          </p:cNvPr>
          <p:cNvCxnSpPr/>
          <p:nvPr/>
        </p:nvCxnSpPr>
        <p:spPr>
          <a:xfrm>
            <a:off x="8388991" y="6677637"/>
            <a:ext cx="0" cy="2147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55B114B-E7CF-FDA5-788E-C1E53BE037C4}"/>
              </a:ext>
            </a:extLst>
          </p:cNvPr>
          <p:cNvSpPr/>
          <p:nvPr/>
        </p:nvSpPr>
        <p:spPr>
          <a:xfrm>
            <a:off x="7860734" y="4731550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FAEC91-0202-EC6B-2D64-60A97ABBA48A}"/>
              </a:ext>
            </a:extLst>
          </p:cNvPr>
          <p:cNvSpPr/>
          <p:nvPr/>
        </p:nvSpPr>
        <p:spPr>
          <a:xfrm>
            <a:off x="9348246" y="518626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69FC9-D36E-0A1C-B700-95AA34EF1FE9}"/>
              </a:ext>
            </a:extLst>
          </p:cNvPr>
          <p:cNvSpPr/>
          <p:nvPr/>
        </p:nvSpPr>
        <p:spPr>
          <a:xfrm>
            <a:off x="5567784" y="320828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20AB46-56AC-6C6F-EBCD-41A863E01AB9}"/>
              </a:ext>
            </a:extLst>
          </p:cNvPr>
          <p:cNvSpPr/>
          <p:nvPr/>
        </p:nvSpPr>
        <p:spPr>
          <a:xfrm>
            <a:off x="8665759" y="2284640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C97047-7033-AE46-C3A8-A666B1F56D65}"/>
              </a:ext>
            </a:extLst>
          </p:cNvPr>
          <p:cNvSpPr/>
          <p:nvPr/>
        </p:nvSpPr>
        <p:spPr>
          <a:xfrm>
            <a:off x="9701583" y="63976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F36ED4-5669-5794-7DD7-AD17E19B638F}"/>
              </a:ext>
            </a:extLst>
          </p:cNvPr>
          <p:cNvSpPr/>
          <p:nvPr/>
        </p:nvSpPr>
        <p:spPr>
          <a:xfrm>
            <a:off x="8251280" y="356952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55D7B8-0413-B0A3-EECB-9858A1E4298F}"/>
              </a:ext>
            </a:extLst>
          </p:cNvPr>
          <p:cNvSpPr/>
          <p:nvPr/>
        </p:nvSpPr>
        <p:spPr>
          <a:xfrm>
            <a:off x="7811176" y="318359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0E2C0F-8827-5D0E-21FC-C06F92133742}"/>
              </a:ext>
            </a:extLst>
          </p:cNvPr>
          <p:cNvSpPr/>
          <p:nvPr/>
        </p:nvSpPr>
        <p:spPr>
          <a:xfrm>
            <a:off x="5047005" y="517486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37AC19-67EE-D4AF-BF6C-BB28A9054DCA}"/>
              </a:ext>
            </a:extLst>
          </p:cNvPr>
          <p:cNvSpPr/>
          <p:nvPr/>
        </p:nvSpPr>
        <p:spPr>
          <a:xfrm>
            <a:off x="9923350" y="1242526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B63271-415D-0931-19FA-B1EBC6C6DCD3}"/>
              </a:ext>
            </a:extLst>
          </p:cNvPr>
          <p:cNvSpPr/>
          <p:nvPr/>
        </p:nvSpPr>
        <p:spPr>
          <a:xfrm>
            <a:off x="8008936" y="6647110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71FE867-CE63-019C-4CD2-57DB5A2070ED}"/>
              </a:ext>
            </a:extLst>
          </p:cNvPr>
          <p:cNvSpPr/>
          <p:nvPr/>
        </p:nvSpPr>
        <p:spPr>
          <a:xfrm>
            <a:off x="7937950" y="6640202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D704FB1-1E6D-F3A0-3C98-C25C42355A71}"/>
              </a:ext>
            </a:extLst>
          </p:cNvPr>
          <p:cNvSpPr/>
          <p:nvPr/>
        </p:nvSpPr>
        <p:spPr>
          <a:xfrm>
            <a:off x="7870806" y="664149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5B113D-2A85-BF2F-7A21-466BB55D690F}"/>
              </a:ext>
            </a:extLst>
          </p:cNvPr>
          <p:cNvSpPr/>
          <p:nvPr/>
        </p:nvSpPr>
        <p:spPr>
          <a:xfrm>
            <a:off x="6484948" y="266873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4308EA6-66B9-332E-B821-480EE1F3FC84}"/>
              </a:ext>
            </a:extLst>
          </p:cNvPr>
          <p:cNvSpPr/>
          <p:nvPr/>
        </p:nvSpPr>
        <p:spPr>
          <a:xfrm>
            <a:off x="6471251" y="612254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F3047-A85A-8445-79D1-FFE250E88A0D}"/>
              </a:ext>
            </a:extLst>
          </p:cNvPr>
          <p:cNvSpPr/>
          <p:nvPr/>
        </p:nvSpPr>
        <p:spPr>
          <a:xfrm>
            <a:off x="7381573" y="4003447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6D22A70-3FD0-19A4-793F-F2739F5BBBAD}"/>
              </a:ext>
            </a:extLst>
          </p:cNvPr>
          <p:cNvSpPr/>
          <p:nvPr/>
        </p:nvSpPr>
        <p:spPr>
          <a:xfrm>
            <a:off x="7964864" y="5589143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FD6FA10-28EA-2FF9-CD8B-62FA8AEEFE08}"/>
              </a:ext>
            </a:extLst>
          </p:cNvPr>
          <p:cNvSpPr/>
          <p:nvPr/>
        </p:nvSpPr>
        <p:spPr>
          <a:xfrm>
            <a:off x="6135857" y="265884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A14BE9-7FBD-D2D5-F320-76095E678F05}"/>
              </a:ext>
            </a:extLst>
          </p:cNvPr>
          <p:cNvSpPr/>
          <p:nvPr/>
        </p:nvSpPr>
        <p:spPr>
          <a:xfrm>
            <a:off x="8365794" y="275852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D99D39-E155-BD1F-DFB9-B4F0FDFB5759}"/>
              </a:ext>
            </a:extLst>
          </p:cNvPr>
          <p:cNvSpPr/>
          <p:nvPr/>
        </p:nvSpPr>
        <p:spPr>
          <a:xfrm>
            <a:off x="9310896" y="3630474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89F848-1287-B203-E700-539727FAB3E8}"/>
              </a:ext>
            </a:extLst>
          </p:cNvPr>
          <p:cNvSpPr/>
          <p:nvPr/>
        </p:nvSpPr>
        <p:spPr>
          <a:xfrm>
            <a:off x="9097918" y="4856040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707DBA1-1B7F-AD2B-4774-B25BCCDC739B}"/>
              </a:ext>
            </a:extLst>
          </p:cNvPr>
          <p:cNvSpPr/>
          <p:nvPr/>
        </p:nvSpPr>
        <p:spPr>
          <a:xfrm>
            <a:off x="9892276" y="735873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D13D7BC-B279-0D84-A9FA-BA2B0BC19DDD}"/>
              </a:ext>
            </a:extLst>
          </p:cNvPr>
          <p:cNvSpPr/>
          <p:nvPr/>
        </p:nvSpPr>
        <p:spPr>
          <a:xfrm>
            <a:off x="6414755" y="660628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557550-CF19-097A-232F-E953A368F305}"/>
              </a:ext>
            </a:extLst>
          </p:cNvPr>
          <p:cNvSpPr/>
          <p:nvPr/>
        </p:nvSpPr>
        <p:spPr>
          <a:xfrm>
            <a:off x="8460485" y="349159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8A455E2-33D5-2720-1769-6E709BF4D790}"/>
              </a:ext>
            </a:extLst>
          </p:cNvPr>
          <p:cNvSpPr/>
          <p:nvPr/>
        </p:nvSpPr>
        <p:spPr>
          <a:xfrm>
            <a:off x="9197245" y="6236737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7FEAF07-5469-3E13-EC70-DB0187AA4435}"/>
              </a:ext>
            </a:extLst>
          </p:cNvPr>
          <p:cNvSpPr/>
          <p:nvPr/>
        </p:nvSpPr>
        <p:spPr>
          <a:xfrm>
            <a:off x="8456554" y="2445902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9E2A7-9759-F285-6FDB-117156E90AD3}"/>
              </a:ext>
            </a:extLst>
          </p:cNvPr>
          <p:cNvSpPr/>
          <p:nvPr/>
        </p:nvSpPr>
        <p:spPr>
          <a:xfrm>
            <a:off x="7909035" y="4156565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ECDD13E-BA8B-0AFC-CDAE-3B1EA83052A4}"/>
              </a:ext>
            </a:extLst>
          </p:cNvPr>
          <p:cNvSpPr/>
          <p:nvPr/>
        </p:nvSpPr>
        <p:spPr>
          <a:xfrm>
            <a:off x="7609800" y="4139448"/>
            <a:ext cx="205274" cy="205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8744FDD-01A7-425D-E9F5-F77DD0A7E193}"/>
              </a:ext>
            </a:extLst>
          </p:cNvPr>
          <p:cNvSpPr txBox="1">
            <a:spLocks/>
          </p:cNvSpPr>
          <p:nvPr/>
        </p:nvSpPr>
        <p:spPr>
          <a:xfrm>
            <a:off x="197552" y="883435"/>
            <a:ext cx="8501832" cy="123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rgbClr val="FF0000"/>
                </a:solidFill>
              </a:rPr>
              <a:t>Where we come from…</a:t>
            </a:r>
          </a:p>
        </p:txBody>
      </p:sp>
    </p:spTree>
    <p:extLst>
      <p:ext uri="{BB962C8B-B14F-4D97-AF65-F5344CB8AC3E}">
        <p14:creationId xmlns:p14="http://schemas.microsoft.com/office/powerpoint/2010/main" val="58951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8177-5BB7-352A-C5B4-898D5E17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18" y="1411941"/>
            <a:ext cx="9404723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To misquote </a:t>
            </a:r>
            <a:r>
              <a:rPr lang="en-GB">
                <a:solidFill>
                  <a:srgbClr val="FFFF00"/>
                </a:solidFill>
              </a:rPr>
              <a:t>JF Kennedy: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1F9EDB-90EE-B469-FD07-19516ACF0D7B}"/>
              </a:ext>
            </a:extLst>
          </p:cNvPr>
          <p:cNvSpPr txBox="1">
            <a:spLocks/>
          </p:cNvSpPr>
          <p:nvPr/>
        </p:nvSpPr>
        <p:spPr>
          <a:xfrm>
            <a:off x="1494061" y="299384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0" i="1" dirty="0">
                <a:solidFill>
                  <a:srgbClr val="FFFF00"/>
                </a:solidFill>
                <a:effectLst/>
                <a:latin typeface="+mn-lt"/>
              </a:rPr>
              <a:t>Ask not what your organisation can do for you. </a:t>
            </a:r>
          </a:p>
          <a:p>
            <a:r>
              <a:rPr lang="en-GB" b="0" i="1" dirty="0">
                <a:solidFill>
                  <a:srgbClr val="FFFF00"/>
                </a:solidFill>
                <a:effectLst/>
                <a:latin typeface="+mn-lt"/>
              </a:rPr>
              <a:t>Ask what you can do for your organisation</a:t>
            </a:r>
            <a:endParaRPr lang="en-GB" i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4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C241-8868-F5A8-B7C8-2884BCF6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How can we help each other…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09F8-BC57-C6A2-7B1D-3C7BE1B5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FF00"/>
                </a:solidFill>
              </a:rPr>
              <a:t>ARCH</a:t>
            </a:r>
          </a:p>
          <a:p>
            <a:r>
              <a:rPr lang="en-GB" sz="3200" dirty="0">
                <a:solidFill>
                  <a:srgbClr val="FFFF00"/>
                </a:solidFill>
              </a:rPr>
              <a:t>NOSAS</a:t>
            </a:r>
          </a:p>
          <a:p>
            <a:r>
              <a:rPr lang="en-GB" sz="3200" dirty="0">
                <a:solidFill>
                  <a:srgbClr val="FFFF00"/>
                </a:solidFill>
              </a:rPr>
              <a:t>Museums &amp; Heritage Highland</a:t>
            </a:r>
          </a:p>
          <a:p>
            <a:r>
              <a:rPr lang="en-GB" sz="3200" dirty="0">
                <a:solidFill>
                  <a:srgbClr val="FFFF00"/>
                </a:solidFill>
              </a:rPr>
              <a:t>Scottish Community Heritage Alliance</a:t>
            </a:r>
          </a:p>
          <a:p>
            <a:r>
              <a:rPr lang="en-GB" sz="3200" dirty="0">
                <a:solidFill>
                  <a:srgbClr val="FFFF00"/>
                </a:solidFill>
              </a:rPr>
              <a:t>Many other trans-Highland organisations</a:t>
            </a:r>
          </a:p>
          <a:p>
            <a:r>
              <a:rPr lang="en-GB" sz="3200" i="1" dirty="0">
                <a:solidFill>
                  <a:srgbClr val="FFFF00"/>
                </a:solidFill>
              </a:rPr>
              <a:t>Ask not…..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08BE-76C3-1D22-ECA2-EDB6664D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Our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9245-D003-9167-902B-DE8140AA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479" y="1853248"/>
            <a:ext cx="9642985" cy="5125673"/>
          </a:xfrm>
        </p:spPr>
        <p:txBody>
          <a:bodyPr/>
          <a:lstStyle/>
          <a:p>
            <a:r>
              <a:rPr lang="en-GB" sz="2800" dirty="0">
                <a:solidFill>
                  <a:srgbClr val="FFFF00"/>
                </a:solidFill>
              </a:rPr>
              <a:t>Volunteer recruitment and retention</a:t>
            </a:r>
          </a:p>
          <a:p>
            <a:r>
              <a:rPr lang="en-GB" sz="2800" dirty="0">
                <a:solidFill>
                  <a:srgbClr val="FFFF00"/>
                </a:solidFill>
              </a:rPr>
              <a:t>Continuity, when leaders stand down or move on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Ageing issues – a success and a challenge</a:t>
            </a:r>
          </a:p>
          <a:p>
            <a:r>
              <a:rPr lang="en-GB" sz="2800" dirty="0">
                <a:solidFill>
                  <a:srgbClr val="FFFF00"/>
                </a:solidFill>
              </a:rPr>
              <a:t>Use of technology, or unfamiliarity with </a:t>
            </a:r>
          </a:p>
          <a:p>
            <a:r>
              <a:rPr lang="en-GB" sz="2800" dirty="0">
                <a:solidFill>
                  <a:srgbClr val="FFFF00"/>
                </a:solidFill>
              </a:rPr>
              <a:t>Geography – again, a challenge and a strength</a:t>
            </a:r>
          </a:p>
          <a:p>
            <a:r>
              <a:rPr lang="en-GB" sz="2800" dirty="0">
                <a:solidFill>
                  <a:srgbClr val="FFFF00"/>
                </a:solidFill>
              </a:rPr>
              <a:t>Engaging with others – especially the young and “diverse groups”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04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CB90-BE57-ABBF-013A-DE4E0BCF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Our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F9A0-BE1E-B0A5-7C9E-8D5CD08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46325" cy="419548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A digital database for all our records – words, images, film</a:t>
            </a:r>
          </a:p>
          <a:p>
            <a:r>
              <a:rPr lang="en-GB" sz="3200" dirty="0">
                <a:solidFill>
                  <a:srgbClr val="FFFF00"/>
                </a:solidFill>
              </a:rPr>
              <a:t>Help with technology – websites, </a:t>
            </a:r>
            <a:r>
              <a:rPr lang="en-GB" sz="3200" dirty="0" err="1">
                <a:solidFill>
                  <a:srgbClr val="FFFF00"/>
                </a:solidFill>
              </a:rPr>
              <a:t>facebook</a:t>
            </a:r>
            <a:r>
              <a:rPr lang="en-GB" sz="3200" dirty="0">
                <a:solidFill>
                  <a:srgbClr val="FFFF00"/>
                </a:solidFill>
              </a:rPr>
              <a:t> pages, digital storage, etc.</a:t>
            </a:r>
          </a:p>
          <a:p>
            <a:r>
              <a:rPr lang="en-GB" sz="3200" dirty="0">
                <a:solidFill>
                  <a:srgbClr val="FFFF00"/>
                </a:solidFill>
              </a:rPr>
              <a:t>More opportunities like this to meet with others</a:t>
            </a:r>
          </a:p>
          <a:p>
            <a:r>
              <a:rPr lang="en-GB" sz="3200" dirty="0">
                <a:solidFill>
                  <a:srgbClr val="FFFF00"/>
                </a:solidFill>
              </a:rPr>
              <a:t>Young(er) people</a:t>
            </a:r>
          </a:p>
          <a:p>
            <a:r>
              <a:rPr lang="en-GB" sz="3200" dirty="0">
                <a:solidFill>
                  <a:srgbClr val="FFFF00"/>
                </a:solidFill>
              </a:rPr>
              <a:t>Develop creative solutions to current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81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CE95-814F-363E-1614-C00EBE0A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How can we collaborate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7EF6A-CC5B-BE91-9BD6-31380160C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19904" cy="4195481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Do this again? Maybe yearly, or biannually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Learn from each other – </a:t>
            </a:r>
            <a:r>
              <a:rPr lang="en-GB" sz="2800" dirty="0" err="1">
                <a:solidFill>
                  <a:srgbClr val="FFFF00"/>
                </a:solidFill>
              </a:rPr>
              <a:t>eg</a:t>
            </a:r>
            <a:r>
              <a:rPr lang="en-GB" sz="2800" dirty="0">
                <a:solidFill>
                  <a:srgbClr val="FFFF00"/>
                </a:solidFill>
              </a:rPr>
              <a:t> one organisation hosting a training or information session for others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 Highland Heritage Forum – just online, or in person?</a:t>
            </a:r>
          </a:p>
          <a:p>
            <a:r>
              <a:rPr lang="en-GB" sz="2800" dirty="0">
                <a:solidFill>
                  <a:srgbClr val="FFFF00"/>
                </a:solidFill>
              </a:rPr>
              <a:t>Link in with other organisations, </a:t>
            </a:r>
            <a:r>
              <a:rPr lang="en-GB" sz="2800" dirty="0" err="1">
                <a:solidFill>
                  <a:srgbClr val="FFFF00"/>
                </a:solidFill>
              </a:rPr>
              <a:t>eg</a:t>
            </a:r>
            <a:r>
              <a:rPr lang="en-GB" sz="2800" dirty="0">
                <a:solidFill>
                  <a:srgbClr val="FFFF00"/>
                </a:solidFill>
              </a:rPr>
              <a:t> Highland Environment Forum</a:t>
            </a:r>
          </a:p>
          <a:p>
            <a:r>
              <a:rPr lang="en-GB" sz="2800" dirty="0">
                <a:solidFill>
                  <a:srgbClr val="FFFF00"/>
                </a:solidFill>
              </a:rPr>
              <a:t>Use current Highland-wide organisations – ARCH, SCHA, MHM, etc</a:t>
            </a:r>
          </a:p>
          <a:p>
            <a:r>
              <a:rPr lang="en-GB" sz="2800" dirty="0">
                <a:solidFill>
                  <a:srgbClr val="FFFF00"/>
                </a:solidFill>
              </a:rPr>
              <a:t>Set up local heritage trails – for other heritage groups and for tourists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68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4AD658-9F2E-3F31-C6ED-3A21EED5ACCE}"/>
              </a:ext>
            </a:extLst>
          </p:cNvPr>
          <p:cNvSpPr txBox="1">
            <a:spLocks/>
          </p:cNvSpPr>
          <p:nvPr/>
        </p:nvSpPr>
        <p:spPr>
          <a:xfrm>
            <a:off x="1058487" y="202847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How can we help each other…</a:t>
            </a:r>
          </a:p>
        </p:txBody>
      </p:sp>
    </p:spTree>
    <p:extLst>
      <p:ext uri="{BB962C8B-B14F-4D97-AF65-F5344CB8AC3E}">
        <p14:creationId xmlns:p14="http://schemas.microsoft.com/office/powerpoint/2010/main" val="2832231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1838</TotalTime>
  <Words>247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Where do we go from here?</vt:lpstr>
      <vt:lpstr>PowerPoint Presentation</vt:lpstr>
      <vt:lpstr>PowerPoint Presentation</vt:lpstr>
      <vt:lpstr>To misquote JF Kennedy:</vt:lpstr>
      <vt:lpstr>How can we help each other…</vt:lpstr>
      <vt:lpstr>Our Problems</vt:lpstr>
      <vt:lpstr>Our Needs</vt:lpstr>
      <vt:lpstr>How can we collaborate more?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Nicholls</dc:creator>
  <cp:lastModifiedBy>Jennifer Nicholls</cp:lastModifiedBy>
  <cp:revision>4</cp:revision>
  <dcterms:created xsi:type="dcterms:W3CDTF">2023-03-03T05:24:33Z</dcterms:created>
  <dcterms:modified xsi:type="dcterms:W3CDTF">2023-03-06T10:02:22Z</dcterms:modified>
</cp:coreProperties>
</file>