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397" r:id="rId4"/>
    <p:sldId id="404" r:id="rId5"/>
    <p:sldId id="393" r:id="rId6"/>
    <p:sldId id="398" r:id="rId7"/>
    <p:sldId id="406" r:id="rId8"/>
    <p:sldId id="405" r:id="rId9"/>
    <p:sldId id="333" r:id="rId10"/>
    <p:sldId id="335" r:id="rId11"/>
    <p:sldId id="338" r:id="rId12"/>
    <p:sldId id="400" r:id="rId13"/>
    <p:sldId id="401" r:id="rId14"/>
    <p:sldId id="402" r:id="rId15"/>
    <p:sldId id="262" r:id="rId16"/>
    <p:sldId id="263" r:id="rId17"/>
    <p:sldId id="399" r:id="rId18"/>
    <p:sldId id="40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7" autoAdjust="0"/>
    <p:restoredTop sz="91709" autoAdjust="0"/>
  </p:normalViewPr>
  <p:slideViewPr>
    <p:cSldViewPr>
      <p:cViewPr varScale="1">
        <p:scale>
          <a:sx n="67" d="100"/>
          <a:sy n="67" d="100"/>
        </p:scale>
        <p:origin x="48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AE957F-EA28-4129-9E58-35A470F354BB}" type="datetimeFigureOut">
              <a:rPr lang="en-US" smtClean="0"/>
              <a:pPr/>
              <a:t>3/2/2023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09A5AD-5A00-4E54-9AAD-69BA19AD401C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3A03C-7373-465C-BBD5-EECF29F7AF71}" type="datetimeFigureOut">
              <a:rPr lang="en-US" smtClean="0"/>
              <a:pPr/>
              <a:t>3/2/2023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BCEF4-BFA4-4615-9B4E-09F47A58F6C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3A03C-7373-465C-BBD5-EECF29F7AF71}" type="datetimeFigureOut">
              <a:rPr lang="en-US" smtClean="0"/>
              <a:pPr/>
              <a:t>3/2/2023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BCEF4-BFA4-4615-9B4E-09F47A58F6C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3A03C-7373-465C-BBD5-EECF29F7AF71}" type="datetimeFigureOut">
              <a:rPr lang="en-US" smtClean="0"/>
              <a:pPr/>
              <a:t>3/2/2023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BCEF4-BFA4-4615-9B4E-09F47A58F6C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3A03C-7373-465C-BBD5-EECF29F7AF71}" type="datetimeFigureOut">
              <a:rPr lang="en-US" smtClean="0"/>
              <a:pPr/>
              <a:t>3/2/2023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BCEF4-BFA4-4615-9B4E-09F47A58F6C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3A03C-7373-465C-BBD5-EECF29F7AF71}" type="datetimeFigureOut">
              <a:rPr lang="en-US" smtClean="0"/>
              <a:pPr/>
              <a:t>3/2/2023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BCEF4-BFA4-4615-9B4E-09F47A58F6C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3A03C-7373-465C-BBD5-EECF29F7AF71}" type="datetimeFigureOut">
              <a:rPr lang="en-US" smtClean="0"/>
              <a:pPr/>
              <a:t>3/2/2023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BCEF4-BFA4-4615-9B4E-09F47A58F6C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3A03C-7373-465C-BBD5-EECF29F7AF71}" type="datetimeFigureOut">
              <a:rPr lang="en-US" smtClean="0"/>
              <a:pPr/>
              <a:t>3/2/2023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BCEF4-BFA4-4615-9B4E-09F47A58F6C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3A03C-7373-465C-BBD5-EECF29F7AF71}" type="datetimeFigureOut">
              <a:rPr lang="en-US" smtClean="0"/>
              <a:pPr/>
              <a:t>3/2/2023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BCEF4-BFA4-4615-9B4E-09F47A58F6C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3A03C-7373-465C-BBD5-EECF29F7AF71}" type="datetimeFigureOut">
              <a:rPr lang="en-US" smtClean="0"/>
              <a:pPr/>
              <a:t>3/2/2023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BCEF4-BFA4-4615-9B4E-09F47A58F6C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3A03C-7373-465C-BBD5-EECF29F7AF71}" type="datetimeFigureOut">
              <a:rPr lang="en-US" smtClean="0"/>
              <a:pPr/>
              <a:t>3/2/2023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BCEF4-BFA4-4615-9B4E-09F47A58F6C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3A03C-7373-465C-BBD5-EECF29F7AF71}" type="datetimeFigureOut">
              <a:rPr lang="en-US" smtClean="0"/>
              <a:pPr/>
              <a:t>3/2/2023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BCEF4-BFA4-4615-9B4E-09F47A58F6C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53A03C-7373-465C-BBD5-EECF29F7AF71}" type="datetimeFigureOut">
              <a:rPr lang="en-US" smtClean="0"/>
              <a:pPr/>
              <a:t>3/2/2023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7BCEF4-BFA4-4615-9B4E-09F47A58F6C5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scarf.scot/regional/higharf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1857364"/>
            <a:ext cx="7772400" cy="1470025"/>
          </a:xfrm>
        </p:spPr>
        <p:txBody>
          <a:bodyPr>
            <a:normAutofit/>
          </a:bodyPr>
          <a:lstStyle/>
          <a:p>
            <a:r>
              <a:rPr lang="en-GB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Exploring and Engaging People in the Community in their Heritage</a:t>
            </a:r>
            <a:endParaRPr lang="en-GB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5715016"/>
            <a:ext cx="6343672" cy="685808"/>
          </a:xfrm>
        </p:spPr>
        <p:txBody>
          <a:bodyPr/>
          <a:lstStyle/>
          <a:p>
            <a:r>
              <a:rPr lang="en-GB" dirty="0"/>
              <a:t>Susan Kruse</a:t>
            </a:r>
          </a:p>
        </p:txBody>
      </p:sp>
      <p:pic>
        <p:nvPicPr>
          <p:cNvPr id="4" name="Picture 3" descr="ARCH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61576" y="255959"/>
            <a:ext cx="2220848" cy="1388618"/>
          </a:xfrm>
          <a:prstGeom prst="rect">
            <a:avLst/>
          </a:prstGeom>
        </p:spPr>
      </p:pic>
      <p:pic>
        <p:nvPicPr>
          <p:cNvPr id="7" name="Picture 6" descr="CT-SS 1 Ashaig roundhouse - P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3495930"/>
            <a:ext cx="3250397" cy="2166931"/>
          </a:xfrm>
          <a:prstGeom prst="rect">
            <a:avLst/>
          </a:prstGeom>
        </p:spPr>
      </p:pic>
      <p:pic>
        <p:nvPicPr>
          <p:cNvPr id="8" name="Picture 7" descr="Golspie CT class at work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5656" y="3643338"/>
            <a:ext cx="2762237" cy="207167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C45C9-A474-2F90-9389-49BA43025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Community Timeline Courses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533A65-E878-1CC3-522F-07CE309EE4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834880" cy="5257800"/>
          </a:xfrm>
        </p:spPr>
        <p:txBody>
          <a:bodyPr>
            <a:normAutofit fontScale="70000" lnSpcReduction="20000"/>
          </a:bodyPr>
          <a:lstStyle/>
          <a:p>
            <a:r>
              <a:rPr lang="en-GB" dirty="0" err="1"/>
              <a:t>Golspie</a:t>
            </a:r>
            <a:endParaRPr lang="en-GB" dirty="0"/>
          </a:p>
          <a:p>
            <a:r>
              <a:rPr lang="en-GB" dirty="0" err="1"/>
              <a:t>Evanton</a:t>
            </a:r>
            <a:endParaRPr lang="en-GB" dirty="0"/>
          </a:p>
          <a:p>
            <a:r>
              <a:rPr lang="en-GB" dirty="0" err="1"/>
              <a:t>Auldearn</a:t>
            </a:r>
            <a:endParaRPr lang="en-GB" dirty="0"/>
          </a:p>
          <a:p>
            <a:r>
              <a:rPr lang="en-GB" dirty="0" err="1"/>
              <a:t>Tomatin</a:t>
            </a:r>
            <a:endParaRPr lang="en-GB" dirty="0"/>
          </a:p>
          <a:p>
            <a:r>
              <a:rPr lang="en-GB" dirty="0"/>
              <a:t>Fort Augustus to Fort William</a:t>
            </a:r>
          </a:p>
          <a:p>
            <a:r>
              <a:rPr lang="en-GB" dirty="0" err="1"/>
              <a:t>Gairloch</a:t>
            </a:r>
            <a:r>
              <a:rPr lang="en-GB" dirty="0"/>
              <a:t> area</a:t>
            </a:r>
          </a:p>
          <a:p>
            <a:r>
              <a:rPr lang="en-GB" dirty="0"/>
              <a:t>Boat of Garten</a:t>
            </a:r>
          </a:p>
          <a:p>
            <a:r>
              <a:rPr lang="en-GB" dirty="0"/>
              <a:t>Broadford</a:t>
            </a:r>
          </a:p>
          <a:p>
            <a:r>
              <a:rPr lang="en-GB" dirty="0" err="1"/>
              <a:t>Strathpeffer</a:t>
            </a:r>
            <a:endParaRPr lang="en-GB" dirty="0"/>
          </a:p>
          <a:p>
            <a:r>
              <a:rPr lang="en-GB" dirty="0" err="1"/>
              <a:t>Ardersier</a:t>
            </a:r>
            <a:endParaRPr lang="en-GB" dirty="0"/>
          </a:p>
          <a:p>
            <a:r>
              <a:rPr lang="en-GB" dirty="0"/>
              <a:t>Hilton</a:t>
            </a:r>
          </a:p>
          <a:p>
            <a:r>
              <a:rPr lang="en-GB" dirty="0" err="1"/>
              <a:t>Knockbain</a:t>
            </a:r>
            <a:r>
              <a:rPr lang="en-GB" dirty="0"/>
              <a:t> (Black Isle)</a:t>
            </a:r>
          </a:p>
          <a:p>
            <a:r>
              <a:rPr lang="en-GB" dirty="0"/>
              <a:t>Ardross</a:t>
            </a:r>
          </a:p>
          <a:p>
            <a:r>
              <a:rPr lang="en-GB" dirty="0"/>
              <a:t>Kirkhill Parish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84D121-853E-7AA1-7777-22087C7A9D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992337"/>
            <a:ext cx="3384376" cy="2530925"/>
          </a:xfrm>
          <a:prstGeom prst="rect">
            <a:avLst/>
          </a:prstGeom>
        </p:spPr>
      </p:pic>
      <p:pic>
        <p:nvPicPr>
          <p:cNvPr id="8" name="Picture 7" descr="Golspie CT class at work 2.JPG">
            <a:extLst>
              <a:ext uri="{FF2B5EF4-FFF2-40B4-BE49-F238E27FC236}">
                <a16:creationId xmlns:a16="http://schemas.microsoft.com/office/drawing/2014/main" id="{A9FD51F2-EC31-64D0-73CE-8441CF55D1A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66102" y="1298315"/>
            <a:ext cx="3384376" cy="253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7696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884E0-DD3A-B490-CCD5-997625F07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634082"/>
          </a:xfrm>
        </p:spPr>
        <p:txBody>
          <a:bodyPr>
            <a:normAutofit fontScale="90000"/>
          </a:bodyPr>
          <a:lstStyle/>
          <a:p>
            <a:r>
              <a:rPr lang="en-GB" dirty="0"/>
              <a:t>Community Timelines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1E4EDF-227D-BAAF-689F-F8600C080C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997948"/>
            <a:ext cx="3728486" cy="5815428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Very popular</a:t>
            </a:r>
          </a:p>
          <a:p>
            <a:r>
              <a:rPr lang="en-GB" dirty="0"/>
              <a:t>Multi-period</a:t>
            </a:r>
          </a:p>
          <a:p>
            <a:r>
              <a:rPr lang="en-GB" dirty="0"/>
              <a:t>Huge amounts of information</a:t>
            </a:r>
          </a:p>
          <a:p>
            <a:r>
              <a:rPr lang="en-GB" dirty="0"/>
              <a:t>Digital and paper outputs</a:t>
            </a:r>
          </a:p>
          <a:p>
            <a:r>
              <a:rPr lang="en-GB" dirty="0"/>
              <a:t>Can lead to new groups, or new volunteering</a:t>
            </a:r>
          </a:p>
          <a:p>
            <a:r>
              <a:rPr lang="en-GB" dirty="0"/>
              <a:t>Guidance on running  modules on the ARCH website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Picture 4" descr="Binders.JPG">
            <a:extLst>
              <a:ext uri="{FF2B5EF4-FFF2-40B4-BE49-F238E27FC236}">
                <a16:creationId xmlns:a16="http://schemas.microsoft.com/office/drawing/2014/main" id="{80E7EEA0-9D40-3CAE-39CC-E6B79A929B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7998" y="997950"/>
            <a:ext cx="4408418" cy="3305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4254F0A-3ABA-0930-26F9-4A6963489E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00" r="1963" b="18500"/>
          <a:stretch/>
        </p:blipFill>
        <p:spPr>
          <a:xfrm>
            <a:off x="3907998" y="4509120"/>
            <a:ext cx="5236002" cy="1850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8528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BE268-16D6-A3E0-54EB-3690858DA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GB" dirty="0"/>
              <a:t>Module: Oral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07D9A-6046-3B46-E9D8-BF7E50B23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167206"/>
            <a:ext cx="4752528" cy="5502154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Five 2.5 hour sessions</a:t>
            </a:r>
          </a:p>
          <a:p>
            <a:r>
              <a:rPr lang="en-GB" dirty="0"/>
              <a:t>Low tech – scribing rather than recording</a:t>
            </a:r>
          </a:p>
          <a:p>
            <a:r>
              <a:rPr lang="en-GB" dirty="0"/>
              <a:t>Group sessions</a:t>
            </a:r>
          </a:p>
          <a:p>
            <a:r>
              <a:rPr lang="en-GB" dirty="0"/>
              <a:t>A great way to start any project – can bring in people who do not think they are interested in heritage</a:t>
            </a:r>
          </a:p>
          <a:p>
            <a:r>
              <a:rPr lang="en-GB" dirty="0"/>
              <a:t>Transcript which grows each week</a:t>
            </a:r>
          </a:p>
          <a:p>
            <a:r>
              <a:rPr lang="en-GB" dirty="0"/>
              <a:t>Brings together old and new residents</a:t>
            </a:r>
          </a:p>
          <a:p>
            <a:r>
              <a:rPr lang="en-GB" dirty="0"/>
              <a:t>Tea break very important!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66798D-325C-347B-30FF-A2D0C8282B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314" y="1167206"/>
            <a:ext cx="3899925" cy="29249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938A783-DB26-65D4-87E5-21FB8D7AB8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282" y="4338633"/>
            <a:ext cx="3735345" cy="1352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7848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230B0-545C-C884-1773-A0E3A8387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9397"/>
            <a:ext cx="8229600" cy="1143000"/>
          </a:xfrm>
        </p:spPr>
        <p:txBody>
          <a:bodyPr/>
          <a:lstStyle/>
          <a:p>
            <a:r>
              <a:rPr lang="en-GB" dirty="0"/>
              <a:t>Module: Researching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854BA4-1996-1BDD-4F32-EE8DB8C139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146448"/>
            <a:ext cx="4392488" cy="5450904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Six 2.5 hour sessions</a:t>
            </a:r>
          </a:p>
          <a:p>
            <a:r>
              <a:rPr lang="en-GB" dirty="0"/>
              <a:t>Leads on from questions in oral history module</a:t>
            </a:r>
          </a:p>
          <a:p>
            <a:r>
              <a:rPr lang="en-GB" dirty="0"/>
              <a:t>(Optional) sessions at archives, local museums, or library, trips outside to visit sites</a:t>
            </a:r>
          </a:p>
          <a:p>
            <a:r>
              <a:rPr lang="en-GB" dirty="0"/>
              <a:t>Sessions showing HER and NLS maps</a:t>
            </a:r>
          </a:p>
          <a:p>
            <a:r>
              <a:rPr lang="en-GB" dirty="0"/>
              <a:t>Information added to oral history transcript and for binder</a:t>
            </a:r>
          </a:p>
          <a:p>
            <a:r>
              <a:rPr lang="en-GB" dirty="0"/>
              <a:t>Lends itself to groupwork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030958-E243-BC05-AD2A-521EB5D487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3" t="29001" r="23225" b="10101"/>
          <a:stretch/>
        </p:blipFill>
        <p:spPr>
          <a:xfrm>
            <a:off x="5050824" y="1162397"/>
            <a:ext cx="3682752" cy="25734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F9E8D39-5FB3-E703-1E88-831E3EB7E9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332" y="3895886"/>
            <a:ext cx="3679354" cy="275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5497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14B4C-5FE0-C536-2E7C-1449C3958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Module: Creating a Display and Binder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576536-FD06-D364-B039-7B2E971553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306860" cy="4983162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Five 2.5 hour sessions</a:t>
            </a:r>
          </a:p>
          <a:p>
            <a:r>
              <a:rPr lang="en-GB" dirty="0"/>
              <a:t>Group identifies key research points, ideally spread over time period</a:t>
            </a:r>
          </a:p>
          <a:p>
            <a:r>
              <a:rPr lang="en-GB" dirty="0"/>
              <a:t>Honing research to 50-100 words per topic!</a:t>
            </a:r>
          </a:p>
          <a:p>
            <a:r>
              <a:rPr lang="en-GB" dirty="0"/>
              <a:t>Anything extra goes in binder</a:t>
            </a:r>
          </a:p>
          <a:p>
            <a:r>
              <a:rPr lang="en-GB" dirty="0"/>
              <a:t>Good for local museums, providing skills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163CBC-274A-1E02-18FF-4C61861C41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594" y="1161422"/>
            <a:ext cx="4379940" cy="3284301"/>
          </a:xfrm>
          <a:prstGeom prst="rect">
            <a:avLst/>
          </a:prstGeom>
        </p:spPr>
      </p:pic>
      <p:pic>
        <p:nvPicPr>
          <p:cNvPr id="4" name="Picture 4" descr="Binders.JPG">
            <a:extLst>
              <a:ext uri="{FF2B5EF4-FFF2-40B4-BE49-F238E27FC236}">
                <a16:creationId xmlns:a16="http://schemas.microsoft.com/office/drawing/2014/main" id="{B7AA7C50-D340-83F1-9D4F-52B5ED4298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684186"/>
            <a:ext cx="2700387" cy="2024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49662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4F9D4-7F43-6F29-47AD-D0DE9FFB0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Example: Ardross Community Council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9940A5-3CF0-7151-07D1-31A4EB7BB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055" y="1628180"/>
            <a:ext cx="4499961" cy="5329212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Rural community, with a range of prehistoric sites (chambered cairns, BA metalworking, </a:t>
            </a:r>
            <a:r>
              <a:rPr lang="en-GB" dirty="0" err="1"/>
              <a:t>Pictish</a:t>
            </a:r>
            <a:r>
              <a:rPr lang="en-GB" dirty="0"/>
              <a:t> stones)</a:t>
            </a:r>
          </a:p>
          <a:p>
            <a:r>
              <a:rPr lang="en-GB" dirty="0"/>
              <a:t>Attracted over 50 local and former residents (10 not on internet)</a:t>
            </a:r>
          </a:p>
          <a:p>
            <a:r>
              <a:rPr lang="en-GB" dirty="0"/>
              <a:t>The joy of meeting up after Covid</a:t>
            </a:r>
          </a:p>
          <a:p>
            <a:r>
              <a:rPr lang="en-GB" dirty="0"/>
              <a:t>Wealthy landowners (from opium, bread, condiments and cloth)  in the past have shaped much of the area</a:t>
            </a:r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89982F-BECA-A5D9-82C1-0C0BD0F7F4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951" y="4581128"/>
            <a:ext cx="4275739" cy="20784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98C8556-32F7-D6D6-66C8-E1A9B5CE43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846" y="1419940"/>
            <a:ext cx="4091947" cy="306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9016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ABD27-77B2-1B03-19BA-5C7022461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62" y="145681"/>
            <a:ext cx="7886700" cy="994172"/>
          </a:xfrm>
        </p:spPr>
        <p:txBody>
          <a:bodyPr/>
          <a:lstStyle/>
          <a:p>
            <a:r>
              <a:rPr lang="en-GB" dirty="0"/>
              <a:t>Ardross Surprises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A3F211-B273-6DCA-EEF6-D73F6B05C9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42" y="1192038"/>
            <a:ext cx="4467458" cy="5665962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An amazing hydro system</a:t>
            </a:r>
          </a:p>
          <a:p>
            <a:r>
              <a:rPr lang="en-GB" dirty="0"/>
              <a:t>The first fox farm in Britain</a:t>
            </a:r>
          </a:p>
          <a:p>
            <a:r>
              <a:rPr lang="en-GB" dirty="0"/>
              <a:t> Some new prehistoric finds</a:t>
            </a:r>
          </a:p>
          <a:p>
            <a:r>
              <a:rPr lang="en-GB" dirty="0"/>
              <a:t>A large number of memories and photos of various sites including the Ardross Smithy, </a:t>
            </a:r>
            <a:r>
              <a:rPr lang="en-GB" dirty="0" err="1"/>
              <a:t>Stittenham</a:t>
            </a:r>
            <a:r>
              <a:rPr lang="en-GB" dirty="0"/>
              <a:t> House, Newfie camps</a:t>
            </a:r>
          </a:p>
          <a:p>
            <a:r>
              <a:rPr lang="en-GB" dirty="0"/>
              <a:t>Ardross Church</a:t>
            </a:r>
          </a:p>
          <a:p>
            <a:r>
              <a:rPr lang="en-GB" dirty="0"/>
              <a:t>Old routeways</a:t>
            </a:r>
          </a:p>
          <a:p>
            <a:r>
              <a:rPr lang="en-GB" dirty="0"/>
              <a:t>Boardwalks, March stones etc</a:t>
            </a:r>
          </a:p>
          <a:p>
            <a:r>
              <a:rPr lang="en-GB" dirty="0"/>
              <a:t>Some important buildings not yet in HER (</a:t>
            </a:r>
            <a:r>
              <a:rPr lang="en-GB" dirty="0" err="1"/>
              <a:t>eg</a:t>
            </a:r>
            <a:r>
              <a:rPr lang="en-GB" dirty="0"/>
              <a:t> </a:t>
            </a:r>
            <a:r>
              <a:rPr lang="en-GB" dirty="0" err="1"/>
              <a:t>Lealty</a:t>
            </a:r>
            <a:r>
              <a:rPr lang="en-GB" dirty="0"/>
              <a:t>)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8B9BFB-BD4A-4FBD-D4D2-DFEE1946BA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261" y="2894578"/>
            <a:ext cx="1200034" cy="19857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BA91FCB-B2EA-5E7B-12C1-32B53A5B3C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502" y="991142"/>
            <a:ext cx="2735498" cy="182034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F3A5CE3-CEDC-5F57-3691-CDFE5D94AA9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5" t="80671" r="41160"/>
          <a:stretch/>
        </p:blipFill>
        <p:spPr>
          <a:xfrm rot="5400000">
            <a:off x="6144338" y="3341658"/>
            <a:ext cx="2094193" cy="120003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CB72034-C7FF-1F42-FEFA-2E054375C14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794" y="4971009"/>
            <a:ext cx="2757664" cy="172311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F4AB2DB-9180-0BC1-3AC1-9F0C9864EA9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479" y="3769658"/>
            <a:ext cx="2308033" cy="1265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4854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B1551-6111-00C4-DA99-B9EA92BFB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8069EE-9ADB-D9E5-4947-AE99DAC3B4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598" y="11663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“The </a:t>
            </a:r>
            <a:r>
              <a:rPr lang="en-GB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‘Community Timeline’ module is now tried and tested, and provides amazing results at relatively small cost, with the outputs contributing to important information for the historic environment, reinforcing a sense of community and place. Every community has such a project crying out to be done, and with trained facilitators could be rolled out widely with important beneficial results.”</a:t>
            </a:r>
          </a:p>
          <a:p>
            <a:endParaRPr lang="en-GB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ED19CC-2B81-AF97-1EC0-9F646CC122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572000"/>
            <a:ext cx="541528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4328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13B04-B682-0EA4-0097-593C5900C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GB" dirty="0"/>
              <a:t>Over to you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DF8C12-EC89-0628-8A7D-97849F8CA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390329"/>
            <a:ext cx="4834880" cy="4983162"/>
          </a:xfrm>
        </p:spPr>
        <p:txBody>
          <a:bodyPr>
            <a:normAutofit fontScale="92500"/>
          </a:bodyPr>
          <a:lstStyle/>
          <a:p>
            <a:r>
              <a:rPr lang="en-GB" dirty="0"/>
              <a:t>Examples of community outreach which were successful</a:t>
            </a:r>
          </a:p>
          <a:p>
            <a:r>
              <a:rPr lang="en-GB" dirty="0"/>
              <a:t>Examples which did not work</a:t>
            </a:r>
          </a:p>
          <a:p>
            <a:r>
              <a:rPr lang="en-GB" dirty="0"/>
              <a:t>How did you manage to get ‘non heritage’ people involved?</a:t>
            </a:r>
          </a:p>
          <a:p>
            <a:r>
              <a:rPr lang="en-GB" dirty="0"/>
              <a:t>What were the main gains for your organisation?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A853C1-42B7-A567-4A37-C4B7470DDE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112" y="1288307"/>
            <a:ext cx="3813888" cy="508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649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dirty="0"/>
              <a:t>What is Community Heritage?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3076" name="Picture 6" descr="P100034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13" y="1500188"/>
            <a:ext cx="2500312" cy="187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8" descr="Creating a display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88" y="1357313"/>
            <a:ext cx="2762250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9" descr="Fieldtrip group photo cropped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313" y="3857625"/>
            <a:ext cx="3556000" cy="159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10" descr="working at NMS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786188"/>
            <a:ext cx="2278063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11" descr="YAC Excavation planning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15063" y="3857625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12" descr="Rogie Group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75" y="1500188"/>
            <a:ext cx="2762250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13CDA-F2D9-4441-1215-299892002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/>
          <a:lstStyle/>
          <a:p>
            <a:r>
              <a:rPr lang="en-GB" dirty="0"/>
              <a:t>Why?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E853BA-0317-DC4D-834C-F002180FA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752"/>
            <a:ext cx="4474840" cy="5661248"/>
          </a:xfrm>
        </p:spPr>
        <p:txBody>
          <a:bodyPr>
            <a:normAutofit lnSpcReduction="10000"/>
          </a:bodyPr>
          <a:lstStyle/>
          <a:p>
            <a:r>
              <a:rPr lang="en-GB" dirty="0"/>
              <a:t>Many people want structured ‘projects’</a:t>
            </a:r>
          </a:p>
          <a:p>
            <a:r>
              <a:rPr lang="en-GB" dirty="0"/>
              <a:t>Helps with organisation sustainability</a:t>
            </a:r>
          </a:p>
          <a:p>
            <a:r>
              <a:rPr lang="en-GB" dirty="0"/>
              <a:t>Helps preserve some of our heritage assets</a:t>
            </a:r>
          </a:p>
          <a:p>
            <a:r>
              <a:rPr lang="en-GB" dirty="0"/>
              <a:t>Gives participants transferable skills</a:t>
            </a:r>
          </a:p>
          <a:p>
            <a:r>
              <a:rPr lang="en-GB" dirty="0"/>
              <a:t>It’s fun and inspiring, and a good way for people to connect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571A82-2CF6-D7C6-09E9-E5B6022A68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412" y="1268760"/>
            <a:ext cx="3565524" cy="26741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2683EA-23C1-FB44-2698-314B27A839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677" y="4046849"/>
            <a:ext cx="3536994" cy="2652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018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AB036-E6F9-2DC1-DEEC-C9D4C78B3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Some useful starting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F3E122-7C60-3BF0-DFE8-4C69682C5A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her.highland.gov.uk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DA218B-1A9B-3028-1E18-FB9F0355EC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542"/>
          <a:stretch/>
        </p:blipFill>
        <p:spPr>
          <a:xfrm>
            <a:off x="179115" y="2267694"/>
            <a:ext cx="8785769" cy="4031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538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2C7C3-A049-8D0F-6591-4D3F38340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550"/>
            <a:ext cx="8229600" cy="1143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E37B5A-9A3F-5ACD-CF9E-76B363BEE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166018"/>
            <a:ext cx="8229600" cy="4525963"/>
          </a:xfrm>
        </p:spPr>
        <p:txBody>
          <a:bodyPr/>
          <a:lstStyle/>
          <a:p>
            <a:r>
              <a:rPr lang="en-GB" dirty="0">
                <a:hlinkClick r:id="rId2"/>
              </a:rPr>
              <a:t>https://scarf.scot/regional/higharf/</a:t>
            </a:r>
            <a:endParaRPr lang="en-GB" dirty="0"/>
          </a:p>
          <a:p>
            <a:r>
              <a:rPr lang="en-GB" dirty="0"/>
              <a:t>maps.nls.uk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6" name="Online Image Placeholder 5">
            <a:extLst>
              <a:ext uri="{FF2B5EF4-FFF2-40B4-BE49-F238E27FC236}">
                <a16:creationId xmlns:a16="http://schemas.microsoft.com/office/drawing/2014/main" id="{8051B7C3-76AA-102F-43D1-9FB4907304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8914" y="2830029"/>
            <a:ext cx="5138911" cy="3463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8707915-9BDB-3AF8-AA34-6F11EA94FE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5" y="3353977"/>
            <a:ext cx="3835745" cy="293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495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5B25E-080F-2117-B9F1-FEB91E182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9188"/>
            <a:ext cx="2170584" cy="931540"/>
          </a:xfrm>
        </p:spPr>
        <p:txBody>
          <a:bodyPr/>
          <a:lstStyle/>
          <a:p>
            <a:r>
              <a:rPr lang="en-GB" dirty="0"/>
              <a:t>How?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1A64C5-6990-3424-4C41-A17B94156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199386"/>
            <a:ext cx="4608512" cy="5658614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Lots of different ways, but should aim to:</a:t>
            </a:r>
          </a:p>
          <a:p>
            <a:pPr lvl="1"/>
            <a:r>
              <a:rPr lang="en-GB" dirty="0"/>
              <a:t>be accessible (physically and mentally)</a:t>
            </a:r>
          </a:p>
          <a:p>
            <a:pPr lvl="1"/>
            <a:r>
              <a:rPr lang="en-GB" dirty="0"/>
              <a:t>avoid financial barriers</a:t>
            </a:r>
          </a:p>
          <a:p>
            <a:pPr lvl="1"/>
            <a:r>
              <a:rPr lang="en-GB" dirty="0"/>
              <a:t>if possible take place in community</a:t>
            </a:r>
          </a:p>
          <a:p>
            <a:pPr lvl="1"/>
            <a:r>
              <a:rPr lang="en-GB" dirty="0"/>
              <a:t>take advantage of expertise brought by participants</a:t>
            </a:r>
          </a:p>
          <a:p>
            <a:r>
              <a:rPr lang="en-GB" dirty="0"/>
              <a:t>Run yourself or hire someone to do it?</a:t>
            </a:r>
          </a:p>
          <a:p>
            <a:r>
              <a:rPr lang="en-GB" dirty="0"/>
              <a:t>Ensure that any results are put into the public domain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33BBCF-3B06-F958-4BFB-F0AE40D0FB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161" y="4149080"/>
            <a:ext cx="4163711" cy="2202995"/>
          </a:xfrm>
          <a:prstGeom prst="rect">
            <a:avLst/>
          </a:prstGeom>
        </p:spPr>
      </p:pic>
      <p:pic>
        <p:nvPicPr>
          <p:cNvPr id="8" name="Picture 7" descr="CT-G 4 Public convenience Allt Sagart Golspie.JPG">
            <a:extLst>
              <a:ext uri="{FF2B5EF4-FFF2-40B4-BE49-F238E27FC236}">
                <a16:creationId xmlns:a16="http://schemas.microsoft.com/office/drawing/2014/main" id="{3C933C0E-64C5-41D0-9F50-A80A6A92AAE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980728"/>
            <a:ext cx="4230318" cy="275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233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3DB6A-4A04-9604-98B0-076773FE4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Reaching ‘not the usual suspects’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70964-0B78-ABB5-3C88-3AA8AFE942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762872" cy="5141168"/>
          </a:xfrm>
        </p:spPr>
        <p:txBody>
          <a:bodyPr>
            <a:normAutofit lnSpcReduction="10000"/>
          </a:bodyPr>
          <a:lstStyle/>
          <a:p>
            <a:r>
              <a:rPr lang="en-GB" dirty="0"/>
              <a:t>Essential for NLHF applications</a:t>
            </a:r>
          </a:p>
          <a:p>
            <a:r>
              <a:rPr lang="en-GB" dirty="0"/>
              <a:t>Links to other clubs (</a:t>
            </a:r>
            <a:r>
              <a:rPr lang="en-GB" dirty="0" err="1"/>
              <a:t>eg</a:t>
            </a:r>
            <a:r>
              <a:rPr lang="en-GB" dirty="0"/>
              <a:t> photography, creative writing, arts)</a:t>
            </a:r>
          </a:p>
          <a:p>
            <a:r>
              <a:rPr lang="en-GB" dirty="0"/>
              <a:t>Potential: hill walkers, dog walkers</a:t>
            </a:r>
          </a:p>
          <a:p>
            <a:r>
              <a:rPr lang="en-GB" dirty="0"/>
              <a:t>Example: Wick Museum outreach to B&amp;B operators</a:t>
            </a:r>
          </a:p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F3A810-234A-E35F-4DF4-F41ED1D1B4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417638"/>
            <a:ext cx="3699666" cy="2299394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BB07BE1B-06D2-6578-F294-786F75D58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190" y="3899594"/>
            <a:ext cx="3588760" cy="2683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9960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0859E-13B1-9055-8D9E-563F3DC04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778098"/>
          </a:xfrm>
        </p:spPr>
        <p:txBody>
          <a:bodyPr>
            <a:normAutofit fontScale="90000"/>
          </a:bodyPr>
          <a:lstStyle/>
          <a:p>
            <a:r>
              <a:rPr lang="en-GB" dirty="0"/>
              <a:t>Example: a series of small events organised by </a:t>
            </a:r>
            <a:r>
              <a:rPr lang="en-GB" dirty="0" err="1"/>
              <a:t>Gairloch</a:t>
            </a:r>
            <a:r>
              <a:rPr lang="en-GB" dirty="0"/>
              <a:t> Museum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2D7B9D-00F7-EFDF-0276-E90DEF7EE1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761" y="1600200"/>
            <a:ext cx="5554960" cy="4781128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Lecture series</a:t>
            </a:r>
          </a:p>
          <a:p>
            <a:r>
              <a:rPr lang="en-GB" dirty="0"/>
              <a:t>Weekly Warm Winter Wednesdays drop in, with lunch, crafting activities, board games</a:t>
            </a:r>
          </a:p>
          <a:p>
            <a:r>
              <a:rPr lang="en-GB" dirty="0"/>
              <a:t>Ceilidh House get-together</a:t>
            </a:r>
          </a:p>
          <a:p>
            <a:r>
              <a:rPr lang="en-GB" dirty="0"/>
              <a:t>Regular book group, exploring Dixon’s </a:t>
            </a:r>
            <a:r>
              <a:rPr lang="en-GB" i="1" dirty="0" err="1"/>
              <a:t>Gairloch</a:t>
            </a:r>
            <a:r>
              <a:rPr lang="en-GB" i="1" dirty="0"/>
              <a:t> and Guide to Loch Maree</a:t>
            </a:r>
          </a:p>
          <a:p>
            <a:r>
              <a:rPr lang="en-GB" dirty="0"/>
              <a:t>Monthly Book Group</a:t>
            </a:r>
          </a:p>
          <a:p>
            <a:r>
              <a:rPr lang="en-GB" dirty="0"/>
              <a:t>Craft workshops</a:t>
            </a:r>
          </a:p>
          <a:p>
            <a:r>
              <a:rPr lang="en-GB" dirty="0"/>
              <a:t>Creative Writing Group</a:t>
            </a:r>
          </a:p>
          <a:p>
            <a:pPr lvl="1"/>
            <a:endParaRPr lang="en-GB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CB02372A-761D-E14E-C5E8-7EFCE15A5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340768"/>
            <a:ext cx="315035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186ED12F-FD8E-92FB-207C-62F74F8C8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721" y="3861048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7438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A4483-25EE-E8CC-D7C8-3199B5EEC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Example: ARCH Community Timelines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6E74BC-957F-8ADA-CEFD-45FA759877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474840" cy="5257800"/>
          </a:xfrm>
        </p:spPr>
        <p:txBody>
          <a:bodyPr/>
          <a:lstStyle/>
          <a:p>
            <a:r>
              <a:rPr lang="en-GB" dirty="0"/>
              <a:t>A great way to encourage people to explore local communities</a:t>
            </a:r>
          </a:p>
          <a:p>
            <a:r>
              <a:rPr lang="en-GB" dirty="0"/>
              <a:t>3 main modules: </a:t>
            </a:r>
          </a:p>
          <a:p>
            <a:pPr lvl="1"/>
            <a:r>
              <a:rPr lang="en-GB" dirty="0"/>
              <a:t>Oral history</a:t>
            </a:r>
          </a:p>
          <a:p>
            <a:pPr lvl="1"/>
            <a:r>
              <a:rPr lang="en-GB" dirty="0"/>
              <a:t>Research</a:t>
            </a:r>
          </a:p>
          <a:p>
            <a:pPr lvl="1"/>
            <a:r>
              <a:rPr lang="en-GB" dirty="0"/>
              <a:t>Creating outputs including displays</a:t>
            </a:r>
          </a:p>
        </p:txBody>
      </p:sp>
      <p:pic>
        <p:nvPicPr>
          <p:cNvPr id="5" name="Picture 4" descr="Broadford group with display small.jpg">
            <a:extLst>
              <a:ext uri="{FF2B5EF4-FFF2-40B4-BE49-F238E27FC236}">
                <a16:creationId xmlns:a16="http://schemas.microsoft.com/office/drawing/2014/main" id="{7C79CA61-8A88-04B5-7F10-41196B8267B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4112412"/>
            <a:ext cx="3541201" cy="2655900"/>
          </a:xfrm>
          <a:prstGeom prst="rect">
            <a:avLst/>
          </a:prstGeom>
        </p:spPr>
      </p:pic>
      <p:pic>
        <p:nvPicPr>
          <p:cNvPr id="6" name="Picture 5" descr="Gairloch class.JPG">
            <a:extLst>
              <a:ext uri="{FF2B5EF4-FFF2-40B4-BE49-F238E27FC236}">
                <a16:creationId xmlns:a16="http://schemas.microsoft.com/office/drawing/2014/main" id="{EEF28F14-92D5-4CD1-457A-C60E6B0F1B5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1460097"/>
            <a:ext cx="3430481" cy="2572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9997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908</TotalTime>
  <Words>689</Words>
  <Application>Microsoft Office PowerPoint</Application>
  <PresentationFormat>On-screen Show (4:3)</PresentationFormat>
  <Paragraphs>104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Exploring and Engaging People in the Community in their Heritage</vt:lpstr>
      <vt:lpstr>What is Community Heritage?</vt:lpstr>
      <vt:lpstr>Why?</vt:lpstr>
      <vt:lpstr>Some useful starting points</vt:lpstr>
      <vt:lpstr>PowerPoint Presentation</vt:lpstr>
      <vt:lpstr>How?</vt:lpstr>
      <vt:lpstr>Reaching ‘not the usual suspects’</vt:lpstr>
      <vt:lpstr>Example: a series of small events organised by Gairloch Museum</vt:lpstr>
      <vt:lpstr>Example: ARCH Community Timelines</vt:lpstr>
      <vt:lpstr>Community Timeline Courses</vt:lpstr>
      <vt:lpstr>Community Timelines</vt:lpstr>
      <vt:lpstr>Module: Oral History</vt:lpstr>
      <vt:lpstr>Module: Researching</vt:lpstr>
      <vt:lpstr>Module: Creating a Display and Binder</vt:lpstr>
      <vt:lpstr>Example: Ardross Community Council area</vt:lpstr>
      <vt:lpstr>Ardross Surprises</vt:lpstr>
      <vt:lpstr> </vt:lpstr>
      <vt:lpstr>Over to you 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 Archaeology: examination to excavation</dc:title>
  <dc:creator>Susan</dc:creator>
  <cp:lastModifiedBy>ARCH Highland</cp:lastModifiedBy>
  <cp:revision>48</cp:revision>
  <dcterms:created xsi:type="dcterms:W3CDTF">2014-02-09T11:08:24Z</dcterms:created>
  <dcterms:modified xsi:type="dcterms:W3CDTF">2023-03-02T15:39:35Z</dcterms:modified>
</cp:coreProperties>
</file>